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0" r:id="rId2"/>
  </p:sldMasterIdLst>
  <p:notesMasterIdLst>
    <p:notesMasterId r:id="rId38"/>
  </p:notesMasterIdLst>
  <p:handoutMasterIdLst>
    <p:handoutMasterId r:id="rId39"/>
  </p:handoutMasterIdLst>
  <p:sldIdLst>
    <p:sldId id="2086046809" r:id="rId3"/>
    <p:sldId id="2086046820" r:id="rId4"/>
    <p:sldId id="2086046825" r:id="rId5"/>
    <p:sldId id="2086046843" r:id="rId6"/>
    <p:sldId id="2086046840" r:id="rId7"/>
    <p:sldId id="2086046845" r:id="rId8"/>
    <p:sldId id="2086046841" r:id="rId9"/>
    <p:sldId id="2086046858" r:id="rId10"/>
    <p:sldId id="2086046847" r:id="rId11"/>
    <p:sldId id="2086046846" r:id="rId12"/>
    <p:sldId id="2086046839" r:id="rId13"/>
    <p:sldId id="2086046776" r:id="rId14"/>
    <p:sldId id="2086046821" r:id="rId15"/>
    <p:sldId id="2086046859" r:id="rId16"/>
    <p:sldId id="2086046860" r:id="rId17"/>
    <p:sldId id="2086046827" r:id="rId18"/>
    <p:sldId id="2086046850" r:id="rId19"/>
    <p:sldId id="2086046836" r:id="rId20"/>
    <p:sldId id="2086046855" r:id="rId21"/>
    <p:sldId id="2086046837" r:id="rId22"/>
    <p:sldId id="2086046852" r:id="rId23"/>
    <p:sldId id="2086046760" r:id="rId24"/>
    <p:sldId id="2086046787" r:id="rId25"/>
    <p:sldId id="2086046732" r:id="rId26"/>
    <p:sldId id="2086046791" r:id="rId27"/>
    <p:sldId id="2086046838" r:id="rId28"/>
    <p:sldId id="2086046783" r:id="rId29"/>
    <p:sldId id="2086046799" r:id="rId30"/>
    <p:sldId id="2086046828" r:id="rId31"/>
    <p:sldId id="2086046805" r:id="rId32"/>
    <p:sldId id="2086046856" r:id="rId33"/>
    <p:sldId id="2086046788" r:id="rId34"/>
    <p:sldId id="2086046829" r:id="rId35"/>
    <p:sldId id="2086046789" r:id="rId36"/>
    <p:sldId id="28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C1A3746-AE7F-4E4C-9D3D-FDE41D36B5C3}">
          <p14:sldIdLst>
            <p14:sldId id="2086046809"/>
            <p14:sldId id="2086046820"/>
            <p14:sldId id="2086046825"/>
            <p14:sldId id="2086046843"/>
            <p14:sldId id="2086046840"/>
            <p14:sldId id="2086046845"/>
            <p14:sldId id="2086046841"/>
            <p14:sldId id="2086046858"/>
            <p14:sldId id="2086046847"/>
            <p14:sldId id="2086046846"/>
            <p14:sldId id="2086046839"/>
            <p14:sldId id="2086046776"/>
            <p14:sldId id="2086046821"/>
            <p14:sldId id="2086046859"/>
            <p14:sldId id="2086046860"/>
            <p14:sldId id="2086046827"/>
            <p14:sldId id="2086046850"/>
            <p14:sldId id="2086046836"/>
            <p14:sldId id="2086046855"/>
            <p14:sldId id="2086046837"/>
            <p14:sldId id="2086046852"/>
            <p14:sldId id="2086046760"/>
            <p14:sldId id="2086046787"/>
            <p14:sldId id="2086046732"/>
            <p14:sldId id="2086046791"/>
            <p14:sldId id="2086046838"/>
            <p14:sldId id="2086046783"/>
            <p14:sldId id="2086046799"/>
            <p14:sldId id="2086046828"/>
            <p14:sldId id="2086046805"/>
            <p14:sldId id="2086046856"/>
            <p14:sldId id="2086046788"/>
            <p14:sldId id="2086046829"/>
            <p14:sldId id="2086046789"/>
            <p14:sldId id="281"/>
          </p14:sldIdLst>
        </p14:section>
        <p14:section name="Others" id="{26563903-D580-4908-863F-AD6BB351531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FC6"/>
    <a:srgbClr val="FFF2CC"/>
    <a:srgbClr val="E2F0D9"/>
    <a:srgbClr val="FFFFFF"/>
    <a:srgbClr val="E94520"/>
    <a:srgbClr val="FF5959"/>
    <a:srgbClr val="FA7A06"/>
    <a:srgbClr val="FCE7E2"/>
    <a:srgbClr val="FBDDE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 autoAdjust="0"/>
    <p:restoredTop sz="61361" autoAdjust="0"/>
  </p:normalViewPr>
  <p:slideViewPr>
    <p:cSldViewPr snapToGrid="0">
      <p:cViewPr varScale="1">
        <p:scale>
          <a:sx n="76" d="100"/>
          <a:sy n="76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FFBFB5C-D80D-9380-5256-6CEEC90C7D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A93209-EFB7-D145-2C43-C0B51C7FD3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6716-4D41-47EE-AA14-3DC266E789C4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E051DC-52D0-E119-4593-73B604DF66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DF6B26-88A2-014D-3401-6C24F12B48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D87D-5AFA-4A50-8140-530F40DD65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5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9974-0DDC-4815-82E4-C99C7B63AB17}" type="datetimeFigureOut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0754-C32E-4C4C-AE37-CF02773DC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06435-EBAD-884F-9E56-508A6EDC203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6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97D5E-2BAB-6185-B0A8-053BBAC0E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B1B53C-426A-CCC9-EE60-FED244B4F3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7C28D7-77E1-B178-6B3B-EE9BEB97EB2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5352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01885-35A6-5C2A-EB2E-FB854879B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725D45-F267-6BD6-0B72-8A93F9684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D74EAE-534F-B8BF-8FC3-2349AE902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40E213-4804-6CC1-A877-03BBB9557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21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562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9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1143F-382F-1412-A3CA-7AA357376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EA7423-B5C1-1244-2227-FF1BFECB0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30323F-2986-21E8-39F3-E3746BD4A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882937-499A-AFFB-5CB7-A51B409F4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31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A86C-3FE8-D0B6-05C0-52909CF40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965B23-99FE-46EF-0A74-1A0689DD1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99640F8-C4CC-F9E1-402B-3DEBF1FC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A0F39B-357B-DBE5-5372-F3C241826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65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743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97F0C-13C5-78C2-2282-FE11AFB6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DFDC0F-D2FF-8E62-741D-8785666EFE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2624EA-80B6-97E6-7F0C-5767014AF1F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67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95C8-F7FC-0166-FC29-AB1D1798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806904-4983-AA1E-5973-423DF8880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191C8A-D04E-1416-28E3-4959E9E25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3F46EE-FF0A-D8B5-DAB4-735AB6F03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0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C2CC-776A-3D51-F597-8CF21392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B3E7A2-D2E2-5D2B-1E8C-6BC210652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2C9DCE-A7A2-B52D-D5F1-1E97AE4B2FE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20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66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95C8-F7FC-0166-FC29-AB1D1798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806904-4983-AA1E-5973-423DF8880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191C8A-D04E-1416-28E3-4959E9E25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3F46EE-FF0A-D8B5-DAB4-735AB6F03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288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EA4E4-C52A-D4AF-481A-EB537905F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CF004A-C9CF-CB5E-AA93-C36B2D8FA0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C3B97D-6F2F-8EFF-FB26-4096CA7909E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8355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47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C089-A291-4240-E602-1393DA6AD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E08082-51BA-A301-4E51-49D396BDF0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AB0B94-5724-4884-2837-932D9096634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80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450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0F5A-E6B3-E321-44DD-F7492E0C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781E91-F7E9-2871-5EB5-3B2AF3AB1A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93D4A9-1C56-542E-F272-631A2131F8B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1394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95C8-F7FC-0166-FC29-AB1D1798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806904-4983-AA1E-5973-423DF8880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191C8A-D04E-1416-28E3-4959E9E25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3F46EE-FF0A-D8B5-DAB4-735AB6F03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715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3599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74AE-BA85-596A-9ECC-3CCC5CB1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D91D50-EDB0-EC7E-F4FE-624817ABE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3A8A8F-50DE-2D67-4BE5-390D2349B8C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0457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56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297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30773-99ED-C910-E492-499432E58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B5CCCF-CB36-5EBB-9457-64B7B52C85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26E77A-EB79-045D-DD23-F8994204B5A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860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05AE-44F9-1FA8-7530-867F27C1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6368D9-750C-054B-A05B-45D574C63E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67714E-09D5-821E-35D5-D6862E76CBC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636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7108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C0754-C32E-4C4C-AE37-CF02773DCFB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47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6593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5CD53-B9C5-B2C5-E2A4-8ECE7EB72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2EC220-5BD3-48E6-E342-1922CA076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102FE8-57D2-1C96-6C09-C7C05CD88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CC2509-58CE-5381-5005-63CAE5F34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6435-EBAD-884F-9E56-508A6EDC2037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983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7492-2FAC-B403-1117-E0F7D9D9C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EFE775-E658-669D-5461-082169F7F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3BB7A1-01A2-FA28-AB5D-85D821E108A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1453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B9433-585B-86EF-6734-B6433F56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100B5E-BD14-C367-C0F5-88AFF9C89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B63989-A4E3-A76D-40D8-85008EA9211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16690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2FE7E-A160-3736-3E2B-D630E1D1E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01DAFD-6848-07DA-03D8-5B3A3E5D66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3CDA9-B11D-D7B8-969B-2BDD552184B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23452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1A09-8D12-E46F-325B-FA3F77B8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775D213-D98C-7FDD-19D5-624F8E5C1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A17AF2-F134-CE4C-9935-71004665F0D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51284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6EC01-60D1-B40B-B785-81744DAD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54AA89-E595-1502-DEDF-E00D188E95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696F3B-2E53-80CE-A390-00D5E5639B6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57763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97319-A1E2-BB27-90CE-49E2F3A7F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44D02-FA57-C25D-6E74-97C566EC7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89F586-31CB-9F8B-4049-F1B168925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E84B8-6074-C191-E4F7-0E7BF1C2C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rgbClr val="3E2146"/>
            </a:gs>
            <a:gs pos="53000">
              <a:srgbClr val="5C0C5C"/>
            </a:gs>
            <a:gs pos="100000">
              <a:srgbClr val="8C4B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5"/>
          <p:cNvSpPr/>
          <p:nvPr userDrawn="1"/>
        </p:nvSpPr>
        <p:spPr>
          <a:xfrm>
            <a:off x="0" y="4095750"/>
            <a:ext cx="12192000" cy="2762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2" name="图片 6" descr="logo_画板 1 副本 3"/>
          <p:cNvPicPr>
            <a:picLocks noChangeAspect="1"/>
          </p:cNvPicPr>
          <p:nvPr userDrawn="1"/>
        </p:nvPicPr>
        <p:blipFill rotWithShape="1">
          <a:blip r:embed="rId2"/>
          <a:srcRect r="81482"/>
          <a:stretch>
            <a:fillRect/>
          </a:stretch>
        </p:blipFill>
        <p:spPr>
          <a:xfrm>
            <a:off x="10009231" y="5183070"/>
            <a:ext cx="2182769" cy="1674929"/>
          </a:xfrm>
          <a:prstGeom prst="rect">
            <a:avLst/>
          </a:prstGeom>
        </p:spPr>
      </p:pic>
      <p:pic>
        <p:nvPicPr>
          <p:cNvPr id="2097153" name="图片 8" descr="logo-0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908499">
            <a:off x="9156958" y="486375"/>
            <a:ext cx="3385518" cy="3124200"/>
          </a:xfrm>
          <a:prstGeom prst="rect">
            <a:avLst/>
          </a:prstGeom>
        </p:spPr>
      </p:pic>
      <p:pic>
        <p:nvPicPr>
          <p:cNvPr id="2097154" name="图片 19" descr="logo_画板 1 副本 3"/>
          <p:cNvPicPr>
            <a:picLocks noChangeAspect="1"/>
          </p:cNvPicPr>
          <p:nvPr/>
        </p:nvPicPr>
        <p:blipFill rotWithShape="1">
          <a:blip r:embed="rId2"/>
          <a:srcRect l="18481" r="48644"/>
          <a:stretch>
            <a:fillRect/>
          </a:stretch>
        </p:blipFill>
        <p:spPr>
          <a:xfrm flipH="1">
            <a:off x="-1" y="5248767"/>
            <a:ext cx="2933435" cy="1609233"/>
          </a:xfrm>
          <a:prstGeom prst="rect">
            <a:avLst/>
          </a:prstGeom>
        </p:spPr>
      </p:pic>
      <p:sp>
        <p:nvSpPr>
          <p:cNvPr id="1048582" name="标题 30"/>
          <p:cNvSpPr>
            <a:spLocks noGrp="1"/>
          </p:cNvSpPr>
          <p:nvPr>
            <p:ph type="title" hasCustomPrompt="1"/>
          </p:nvPr>
        </p:nvSpPr>
        <p:spPr>
          <a:xfrm>
            <a:off x="2828660" y="2448150"/>
            <a:ext cx="6522873" cy="705600"/>
          </a:xfrm>
        </p:spPr>
        <p:txBody>
          <a:bodyPr>
            <a:noAutofit/>
          </a:bodyPr>
          <a:lstStyle>
            <a:lvl1pPr algn="ctr">
              <a:defRPr lang="zh-CN" altLang="en-US" sz="4000" b="0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Datacenter Networks</a:t>
            </a:r>
            <a:endParaRPr lang="zh-CN" altLang="en-US" dirty="0"/>
          </a:p>
        </p:txBody>
      </p:sp>
      <p:pic>
        <p:nvPicPr>
          <p:cNvPr id="2097155" name="图片 16" descr="logo-04"/>
          <p:cNvPicPr>
            <a:picLocks noChangeAspect="1"/>
          </p:cNvPicPr>
          <p:nvPr userDrawn="1"/>
        </p:nvPicPr>
        <p:blipFill rotWithShape="1">
          <a:blip r:embed="rId4"/>
          <a:srcRect l="17769" t="34703" r="63008" b="32965"/>
          <a:stretch>
            <a:fillRect/>
          </a:stretch>
        </p:blipFill>
        <p:spPr>
          <a:xfrm>
            <a:off x="375029" y="343100"/>
            <a:ext cx="1491871" cy="16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03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1048704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68A1EA-0EB6-402F-8BD9-774ED39F8FE8}" type="datetime1">
              <a:rPr lang="zh-CN" altLang="en-US" smtClean="0"/>
              <a:t>2025/7/11</a:t>
            </a:fld>
            <a:endParaRPr lang="zh-CN" altLang="en-US" dirty="0"/>
          </a:p>
        </p:txBody>
      </p:sp>
      <p:sp>
        <p:nvSpPr>
          <p:cNvPr id="1048705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06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07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10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1048709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10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1ACE60-B67E-4055-AA55-4571DD3C09FB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71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2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AD48F89-3DDA-47E4-A3E5-3D191C8CD7C5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699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01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7376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43EDEA4-87FC-4DE4-98AE-05FC87A0467E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69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9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104869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9894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esign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870C7-8257-CF4E-903D-4969E55B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54B296-13CC-6845-A625-1490D707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320"/>
            <a:ext cx="10515600" cy="4351338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BBDE49-9493-CC43-9324-BBBB3C5A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81CC-94C6-4B4D-97A0-A689F3A64935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C4E33-ECE2-9246-8308-FF43C773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2B75-E8C8-4356-88BD-B485DD0571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5DDB6B-BB63-EE46-9702-50C52F153BC7}"/>
              </a:ext>
            </a:extLst>
          </p:cNvPr>
          <p:cNvSpPr txBox="1"/>
          <p:nvPr userDrawn="1"/>
        </p:nvSpPr>
        <p:spPr>
          <a:xfrm>
            <a:off x="4553578" y="6538912"/>
            <a:ext cx="308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949494"/>
                </a:solidFill>
              </a:rPr>
              <a:t>Motivation | </a:t>
            </a:r>
            <a:r>
              <a:rPr kumimoji="1" lang="en-US" altLang="zh-CN" sz="1200" dirty="0">
                <a:solidFill>
                  <a:schemeClr val="tx1"/>
                </a:solidFill>
              </a:rPr>
              <a:t>Design</a:t>
            </a:r>
            <a:r>
              <a:rPr kumimoji="1" lang="en-US" altLang="zh-CN" sz="1200" dirty="0">
                <a:solidFill>
                  <a:srgbClr val="949494"/>
                </a:solidFill>
              </a:rPr>
              <a:t> | Evaluation</a:t>
            </a:r>
            <a:endParaRPr kumimoji="1" lang="zh-CN" altLang="en-US" sz="1200" dirty="0">
              <a:solidFill>
                <a:srgbClr val="949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B4AFF74F-5EBF-C063-D706-790AF08B25EB}"/>
              </a:ext>
            </a:extLst>
          </p:cNvPr>
          <p:cNvSpPr/>
          <p:nvPr userDrawn="1"/>
        </p:nvSpPr>
        <p:spPr>
          <a:xfrm>
            <a:off x="0" y="1061854"/>
            <a:ext cx="12192000" cy="1674929"/>
          </a:xfrm>
          <a:prstGeom prst="rect">
            <a:avLst/>
          </a:prstGeom>
          <a:gradFill>
            <a:gsLst>
              <a:gs pos="0">
                <a:srgbClr val="3E2146"/>
              </a:gs>
              <a:gs pos="53000">
                <a:srgbClr val="5C0C5C"/>
              </a:gs>
              <a:gs pos="100000">
                <a:srgbClr val="8C4B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97153" name="图片 8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1807" y="922154"/>
            <a:ext cx="2235186" cy="2062659"/>
          </a:xfrm>
          <a:prstGeom prst="rect">
            <a:avLst/>
          </a:prstGeom>
        </p:spPr>
      </p:pic>
      <p:sp>
        <p:nvSpPr>
          <p:cNvPr id="1048582" name="标题 30"/>
          <p:cNvSpPr>
            <a:spLocks noGrp="1"/>
          </p:cNvSpPr>
          <p:nvPr>
            <p:ph type="title" hasCustomPrompt="1"/>
          </p:nvPr>
        </p:nvSpPr>
        <p:spPr>
          <a:xfrm>
            <a:off x="2828660" y="1509272"/>
            <a:ext cx="6522873" cy="705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zh-CN" altLang="en-US" sz="54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Graph</a:t>
            </a:r>
            <a:endParaRPr lang="zh-CN" altLang="en-US" dirty="0"/>
          </a:p>
        </p:txBody>
      </p:sp>
      <p:pic>
        <p:nvPicPr>
          <p:cNvPr id="9" name="图片 6" descr="logo_画板 1 副本 3">
            <a:extLst>
              <a:ext uri="{FF2B5EF4-FFF2-40B4-BE49-F238E27FC236}">
                <a16:creationId xmlns:a16="http://schemas.microsoft.com/office/drawing/2014/main" id="{ACF6F860-752D-E41B-22CC-AEA3B0F7F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0364" r="81482"/>
          <a:stretch/>
        </p:blipFill>
        <p:spPr>
          <a:xfrm>
            <a:off x="10009231" y="6361611"/>
            <a:ext cx="2182769" cy="496388"/>
          </a:xfrm>
          <a:prstGeom prst="rect">
            <a:avLst/>
          </a:prstGeom>
        </p:spPr>
      </p:pic>
      <p:pic>
        <p:nvPicPr>
          <p:cNvPr id="10" name="图片 19" descr="logo_画板 1 副本 3">
            <a:extLst>
              <a:ext uri="{FF2B5EF4-FFF2-40B4-BE49-F238E27FC236}">
                <a16:creationId xmlns:a16="http://schemas.microsoft.com/office/drawing/2014/main" id="{1FA29311-8684-D323-6DF4-80074198A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81" t="28972" r="48644"/>
          <a:stretch/>
        </p:blipFill>
        <p:spPr>
          <a:xfrm flipH="1">
            <a:off x="-2" y="6216650"/>
            <a:ext cx="2025652" cy="641350"/>
          </a:xfrm>
          <a:prstGeom prst="rect">
            <a:avLst/>
          </a:prstGeom>
        </p:spPr>
      </p:pic>
      <p:pic>
        <p:nvPicPr>
          <p:cNvPr id="11" name="图片 15" descr="logo-04">
            <a:extLst>
              <a:ext uri="{FF2B5EF4-FFF2-40B4-BE49-F238E27FC236}">
                <a16:creationId xmlns:a16="http://schemas.microsoft.com/office/drawing/2014/main" id="{C0C0D5C9-05FB-BA14-8F92-199A568CD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769" t="34703" r="63008" b="32965"/>
          <a:stretch>
            <a:fillRect/>
          </a:stretch>
        </p:blipFill>
        <p:spPr>
          <a:xfrm>
            <a:off x="11190050" y="43029"/>
            <a:ext cx="904165" cy="100462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E4C2A76-75DF-99BA-C240-9EF8DB682B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13785" y="173086"/>
            <a:ext cx="1439999" cy="72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894E84-3DF2-318A-398B-F1DB808E21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785" y="29086"/>
            <a:ext cx="2016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B4AFF74F-5EBF-C063-D706-790AF08B25EB}"/>
              </a:ext>
            </a:extLst>
          </p:cNvPr>
          <p:cNvSpPr/>
          <p:nvPr userDrawn="1"/>
        </p:nvSpPr>
        <p:spPr>
          <a:xfrm>
            <a:off x="-1" y="862466"/>
            <a:ext cx="12192000" cy="1674929"/>
          </a:xfrm>
          <a:prstGeom prst="rect">
            <a:avLst/>
          </a:prstGeom>
          <a:gradFill>
            <a:gsLst>
              <a:gs pos="0">
                <a:srgbClr val="3E2146"/>
              </a:gs>
              <a:gs pos="53000">
                <a:srgbClr val="5C0C5C"/>
              </a:gs>
              <a:gs pos="100000">
                <a:srgbClr val="8C4B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97152" name="图片 6" descr="logo_画板 1 副本 3"/>
          <p:cNvPicPr>
            <a:picLocks noChangeAspect="1"/>
          </p:cNvPicPr>
          <p:nvPr userDrawn="1"/>
        </p:nvPicPr>
        <p:blipFill rotWithShape="1">
          <a:blip r:embed="rId2"/>
          <a:srcRect r="81482"/>
          <a:stretch>
            <a:fillRect/>
          </a:stretch>
        </p:blipFill>
        <p:spPr>
          <a:xfrm>
            <a:off x="10009231" y="5183070"/>
            <a:ext cx="2182769" cy="1674929"/>
          </a:xfrm>
          <a:prstGeom prst="rect">
            <a:avLst/>
          </a:prstGeom>
        </p:spPr>
      </p:pic>
      <p:pic>
        <p:nvPicPr>
          <p:cNvPr id="2097153" name="图片 8" descr="logo-0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11808" y="722766"/>
            <a:ext cx="2235186" cy="2062659"/>
          </a:xfrm>
          <a:prstGeom prst="rect">
            <a:avLst/>
          </a:prstGeom>
        </p:spPr>
      </p:pic>
      <p:pic>
        <p:nvPicPr>
          <p:cNvPr id="2097154" name="图片 19" descr="logo_画板 1 副本 3"/>
          <p:cNvPicPr>
            <a:picLocks noChangeAspect="1"/>
          </p:cNvPicPr>
          <p:nvPr/>
        </p:nvPicPr>
        <p:blipFill rotWithShape="1">
          <a:blip r:embed="rId2"/>
          <a:srcRect l="18481" r="48644"/>
          <a:stretch>
            <a:fillRect/>
          </a:stretch>
        </p:blipFill>
        <p:spPr>
          <a:xfrm flipH="1">
            <a:off x="-1" y="5248767"/>
            <a:ext cx="2933435" cy="1609233"/>
          </a:xfrm>
          <a:prstGeom prst="rect">
            <a:avLst/>
          </a:prstGeom>
        </p:spPr>
      </p:pic>
      <p:sp>
        <p:nvSpPr>
          <p:cNvPr id="1048582" name="标题 30"/>
          <p:cNvSpPr>
            <a:spLocks noGrp="1"/>
          </p:cNvSpPr>
          <p:nvPr>
            <p:ph type="title" hasCustomPrompt="1"/>
          </p:nvPr>
        </p:nvSpPr>
        <p:spPr>
          <a:xfrm>
            <a:off x="2828659" y="1309884"/>
            <a:ext cx="6522873" cy="705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zh-CN" altLang="en-US" sz="54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gradFill>
          <a:gsLst>
            <a:gs pos="0">
              <a:srgbClr val="3E2146"/>
            </a:gs>
            <a:gs pos="53000">
              <a:srgbClr val="5C0C5C"/>
            </a:gs>
            <a:gs pos="100000">
              <a:srgbClr val="8C4B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5"/>
          <p:cNvSpPr/>
          <p:nvPr userDrawn="1"/>
        </p:nvSpPr>
        <p:spPr>
          <a:xfrm>
            <a:off x="0" y="4095750"/>
            <a:ext cx="12192000" cy="276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2" name="图片 6" descr="logo_画板 1 副本 3"/>
          <p:cNvPicPr>
            <a:picLocks noChangeAspect="1"/>
          </p:cNvPicPr>
          <p:nvPr userDrawn="1"/>
        </p:nvPicPr>
        <p:blipFill rotWithShape="1">
          <a:blip r:embed="rId2"/>
          <a:srcRect r="81482"/>
          <a:stretch>
            <a:fillRect/>
          </a:stretch>
        </p:blipFill>
        <p:spPr>
          <a:xfrm>
            <a:off x="10009231" y="5183070"/>
            <a:ext cx="2182769" cy="1674929"/>
          </a:xfrm>
          <a:prstGeom prst="rect">
            <a:avLst/>
          </a:prstGeom>
        </p:spPr>
      </p:pic>
      <p:pic>
        <p:nvPicPr>
          <p:cNvPr id="2097153" name="图片 8" descr="logo-0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908499">
            <a:off x="9156958" y="486375"/>
            <a:ext cx="3385518" cy="3124200"/>
          </a:xfrm>
          <a:prstGeom prst="rect">
            <a:avLst/>
          </a:prstGeom>
        </p:spPr>
      </p:pic>
      <p:pic>
        <p:nvPicPr>
          <p:cNvPr id="2097154" name="图片 19" descr="logo_画板 1 副本 3"/>
          <p:cNvPicPr>
            <a:picLocks noChangeAspect="1"/>
          </p:cNvPicPr>
          <p:nvPr/>
        </p:nvPicPr>
        <p:blipFill rotWithShape="1">
          <a:blip r:embed="rId2"/>
          <a:srcRect l="18481" r="48644"/>
          <a:stretch>
            <a:fillRect/>
          </a:stretch>
        </p:blipFill>
        <p:spPr>
          <a:xfrm flipH="1">
            <a:off x="-1" y="5248767"/>
            <a:ext cx="2933435" cy="1609233"/>
          </a:xfrm>
          <a:prstGeom prst="rect">
            <a:avLst/>
          </a:prstGeom>
        </p:spPr>
      </p:pic>
      <p:sp>
        <p:nvSpPr>
          <p:cNvPr id="1048582" name="标题 30"/>
          <p:cNvSpPr>
            <a:spLocks noGrp="1"/>
          </p:cNvSpPr>
          <p:nvPr>
            <p:ph type="title" hasCustomPrompt="1"/>
          </p:nvPr>
        </p:nvSpPr>
        <p:spPr>
          <a:xfrm>
            <a:off x="2828660" y="2448150"/>
            <a:ext cx="6522873" cy="705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zh-CN" altLang="en-US" sz="54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Graph</a:t>
            </a:r>
            <a:endParaRPr lang="zh-CN" altLang="en-US" dirty="0"/>
          </a:p>
        </p:txBody>
      </p:sp>
      <p:pic>
        <p:nvPicPr>
          <p:cNvPr id="2097155" name="图片 16" descr="logo-04"/>
          <p:cNvPicPr>
            <a:picLocks noChangeAspect="1"/>
          </p:cNvPicPr>
          <p:nvPr userDrawn="1"/>
        </p:nvPicPr>
        <p:blipFill rotWithShape="1">
          <a:blip r:embed="rId4"/>
          <a:srcRect l="17769" t="34703" r="63008" b="32965"/>
          <a:stretch>
            <a:fillRect/>
          </a:stretch>
        </p:blipFill>
        <p:spPr>
          <a:xfrm>
            <a:off x="375029" y="343100"/>
            <a:ext cx="1491871" cy="16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9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bg>
      <p:bgPr>
        <a:gradFill>
          <a:gsLst>
            <a:gs pos="0">
              <a:srgbClr val="3E2146"/>
            </a:gs>
            <a:gs pos="53000">
              <a:srgbClr val="5C0C5C"/>
            </a:gs>
            <a:gs pos="100000">
              <a:srgbClr val="8C4B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99ACC9DD-7B37-7024-C6A2-491BF6DF51FE}"/>
              </a:ext>
            </a:extLst>
          </p:cNvPr>
          <p:cNvSpPr/>
          <p:nvPr userDrawn="1"/>
        </p:nvSpPr>
        <p:spPr>
          <a:xfrm>
            <a:off x="3848100" y="0"/>
            <a:ext cx="83439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6" descr="logo_画板 1 副本 3">
            <a:extLst>
              <a:ext uri="{FF2B5EF4-FFF2-40B4-BE49-F238E27FC236}">
                <a16:creationId xmlns:a16="http://schemas.microsoft.com/office/drawing/2014/main" id="{33F41A9F-6850-E19D-A1A3-8036CE1C2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482"/>
          <a:stretch>
            <a:fillRect/>
          </a:stretch>
        </p:blipFill>
        <p:spPr>
          <a:xfrm>
            <a:off x="10009231" y="5183070"/>
            <a:ext cx="2182769" cy="1674929"/>
          </a:xfrm>
          <a:prstGeom prst="rect">
            <a:avLst/>
          </a:prstGeom>
        </p:spPr>
      </p:pic>
      <p:sp>
        <p:nvSpPr>
          <p:cNvPr id="19" name="标题 30">
            <a:extLst>
              <a:ext uri="{FF2B5EF4-FFF2-40B4-BE49-F238E27FC236}">
                <a16:creationId xmlns:a16="http://schemas.microsoft.com/office/drawing/2014/main" id="{A0CB98D8-D065-67C5-69B9-02DB0E10C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" y="1826225"/>
            <a:ext cx="2806701" cy="31394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zh-CN" altLang="en-US" sz="4000" b="1" kern="1200" baseline="0">
                <a:solidFill>
                  <a:schemeClr val="bg1"/>
                </a:solidFill>
                <a:latin typeface="Gadugi" panose="020B0502040204020203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Outline</a:t>
            </a:r>
            <a:endParaRPr lang="zh-CN" altLang="en-US" dirty="0"/>
          </a:p>
        </p:txBody>
      </p:sp>
      <p:pic>
        <p:nvPicPr>
          <p:cNvPr id="20" name="图片 16" descr="logo-04">
            <a:extLst>
              <a:ext uri="{FF2B5EF4-FFF2-40B4-BE49-F238E27FC236}">
                <a16:creationId xmlns:a16="http://schemas.microsoft.com/office/drawing/2014/main" id="{DD42143B-627C-03BE-B75A-73A335B7B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69" t="34703" r="63008" b="32965"/>
          <a:stretch>
            <a:fillRect/>
          </a:stretch>
        </p:blipFill>
        <p:spPr>
          <a:xfrm>
            <a:off x="1362263" y="343101"/>
            <a:ext cx="1085471" cy="1206078"/>
          </a:xfrm>
          <a:prstGeom prst="rect">
            <a:avLst/>
          </a:prstGeom>
        </p:spPr>
      </p:pic>
      <p:pic>
        <p:nvPicPr>
          <p:cNvPr id="21" name="图片 329" descr="logo-05">
            <a:extLst>
              <a:ext uri="{FF2B5EF4-FFF2-40B4-BE49-F238E27FC236}">
                <a16:creationId xmlns:a16="http://schemas.microsoft.com/office/drawing/2014/main" id="{3C4AC668-2FE3-59A5-8D2A-A20E3A8536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7951" y="-562375"/>
            <a:ext cx="3385518" cy="3124200"/>
          </a:xfrm>
          <a:prstGeom prst="rect">
            <a:avLst/>
          </a:prstGeom>
        </p:spPr>
      </p:pic>
      <p:pic>
        <p:nvPicPr>
          <p:cNvPr id="22" name="图片 327" descr="logo-08">
            <a:extLst>
              <a:ext uri="{FF2B5EF4-FFF2-40B4-BE49-F238E27FC236}">
                <a16:creationId xmlns:a16="http://schemas.microsoft.com/office/drawing/2014/main" id="{6E41BD4B-3F55-AC1A-5953-7BE5421940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619760" y="5371425"/>
            <a:ext cx="4865370" cy="1885950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2CBBE08-7C1D-62C8-4020-3C891E22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389" y="812800"/>
            <a:ext cx="4447072" cy="53641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4505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>
          <a:gsLst>
            <a:gs pos="0">
              <a:srgbClr val="3E2146"/>
            </a:gs>
            <a:gs pos="53000">
              <a:srgbClr val="5C0C5C"/>
            </a:gs>
            <a:gs pos="100000">
              <a:srgbClr val="8C4B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99ACC9DD-7B37-7024-C6A2-491BF6DF51FE}"/>
              </a:ext>
            </a:extLst>
          </p:cNvPr>
          <p:cNvSpPr/>
          <p:nvPr userDrawn="1"/>
        </p:nvSpPr>
        <p:spPr>
          <a:xfrm>
            <a:off x="3848100" y="0"/>
            <a:ext cx="83439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6" descr="logo_画板 1 副本 3">
            <a:extLst>
              <a:ext uri="{FF2B5EF4-FFF2-40B4-BE49-F238E27FC236}">
                <a16:creationId xmlns:a16="http://schemas.microsoft.com/office/drawing/2014/main" id="{33F41A9F-6850-E19D-A1A3-8036CE1C2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482"/>
          <a:stretch>
            <a:fillRect/>
          </a:stretch>
        </p:blipFill>
        <p:spPr>
          <a:xfrm>
            <a:off x="10009231" y="5183070"/>
            <a:ext cx="2182769" cy="1674929"/>
          </a:xfrm>
          <a:prstGeom prst="rect">
            <a:avLst/>
          </a:prstGeom>
        </p:spPr>
      </p:pic>
      <p:sp>
        <p:nvSpPr>
          <p:cNvPr id="19" name="标题 30">
            <a:extLst>
              <a:ext uri="{FF2B5EF4-FFF2-40B4-BE49-F238E27FC236}">
                <a16:creationId xmlns:a16="http://schemas.microsoft.com/office/drawing/2014/main" id="{A0CB98D8-D065-67C5-69B9-02DB0E10C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" y="1826225"/>
            <a:ext cx="2806701" cy="31394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zh-CN" altLang="en-US" sz="40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Outline</a:t>
            </a:r>
            <a:endParaRPr lang="zh-CN" altLang="en-US" dirty="0"/>
          </a:p>
        </p:txBody>
      </p:sp>
      <p:pic>
        <p:nvPicPr>
          <p:cNvPr id="20" name="图片 16" descr="logo-04">
            <a:extLst>
              <a:ext uri="{FF2B5EF4-FFF2-40B4-BE49-F238E27FC236}">
                <a16:creationId xmlns:a16="http://schemas.microsoft.com/office/drawing/2014/main" id="{DD42143B-627C-03BE-B75A-73A335B7B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69" t="34703" r="63008" b="32965"/>
          <a:stretch>
            <a:fillRect/>
          </a:stretch>
        </p:blipFill>
        <p:spPr>
          <a:xfrm>
            <a:off x="1362263" y="343101"/>
            <a:ext cx="1085471" cy="1206078"/>
          </a:xfrm>
          <a:prstGeom prst="rect">
            <a:avLst/>
          </a:prstGeom>
        </p:spPr>
      </p:pic>
      <p:pic>
        <p:nvPicPr>
          <p:cNvPr id="21" name="图片 329" descr="logo-05">
            <a:extLst>
              <a:ext uri="{FF2B5EF4-FFF2-40B4-BE49-F238E27FC236}">
                <a16:creationId xmlns:a16="http://schemas.microsoft.com/office/drawing/2014/main" id="{3C4AC668-2FE3-59A5-8D2A-A20E3A8536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7951" y="-562375"/>
            <a:ext cx="3385518" cy="3124200"/>
          </a:xfrm>
          <a:prstGeom prst="rect">
            <a:avLst/>
          </a:prstGeom>
        </p:spPr>
      </p:pic>
      <p:pic>
        <p:nvPicPr>
          <p:cNvPr id="22" name="图片 327" descr="logo-08">
            <a:extLst>
              <a:ext uri="{FF2B5EF4-FFF2-40B4-BE49-F238E27FC236}">
                <a16:creationId xmlns:a16="http://schemas.microsoft.com/office/drawing/2014/main" id="{6E41BD4B-3F55-AC1A-5953-7BE5421940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619760" y="5371425"/>
            <a:ext cx="4865370" cy="1885950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2CBBE08-7C1D-62C8-4020-3C891E22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389" y="812800"/>
            <a:ext cx="4447072" cy="53641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F83F26CB-E438-6206-01B8-12921D49B7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0532" y="3176081"/>
            <a:ext cx="468000" cy="46800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F8916FF7-E038-3368-E26C-6B17A8AC01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0532" y="1225184"/>
            <a:ext cx="468000" cy="468000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85DD17AB-BB42-E6D7-A501-F5DC4C9A73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0532" y="5126980"/>
            <a:ext cx="468000" cy="468000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3F2B3B57-0AEE-46C9-A01A-12E875E82F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40532" y="3826380"/>
            <a:ext cx="468000" cy="468000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0502337C-F614-94E1-A613-6912F8DB0B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0532" y="574885"/>
            <a:ext cx="468000" cy="468000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03D8F65F-7A45-88CF-AD80-A6D23F8BD6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40532" y="4476679"/>
            <a:ext cx="468000" cy="468000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247FAAD9-BFE5-47E9-AF6A-C00BC66AB49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40532" y="1875483"/>
            <a:ext cx="468000" cy="468000"/>
          </a:xfrm>
          <a:prstGeom prst="rect">
            <a:avLst/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022E1107-C5F4-8EFC-33D4-5545B848ED3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40532" y="25257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矩形 5"/>
          <p:cNvSpPr/>
          <p:nvPr userDrawn="1"/>
        </p:nvSpPr>
        <p:spPr>
          <a:xfrm>
            <a:off x="0" y="6429428"/>
            <a:ext cx="12192000" cy="428571"/>
          </a:xfrm>
          <a:prstGeom prst="rect">
            <a:avLst/>
          </a:prstGeom>
          <a:solidFill>
            <a:srgbClr val="4A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6" name="图片 15" descr="logo-04"/>
          <p:cNvPicPr>
            <a:picLocks noChangeAspect="1"/>
          </p:cNvPicPr>
          <p:nvPr userDrawn="1"/>
        </p:nvPicPr>
        <p:blipFill rotWithShape="1">
          <a:blip r:embed="rId4"/>
          <a:srcRect l="17769" t="34703" r="63008" b="32965"/>
          <a:stretch>
            <a:fillRect/>
          </a:stretch>
        </p:blipFill>
        <p:spPr>
          <a:xfrm>
            <a:off x="11027785" y="77323"/>
            <a:ext cx="1099630" cy="1221810"/>
          </a:xfrm>
          <a:prstGeom prst="rect">
            <a:avLst/>
          </a:prstGeom>
        </p:spPr>
      </p:pic>
      <p:pic>
        <p:nvPicPr>
          <p:cNvPr id="2097157" name="图片 306" descr="logo-06 - 副本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50" y="6368854"/>
            <a:ext cx="1095375" cy="524692"/>
          </a:xfrm>
          <a:prstGeom prst="rect">
            <a:avLst/>
          </a:prstGeom>
        </p:spPr>
      </p:pic>
      <p:sp>
        <p:nvSpPr>
          <p:cNvPr id="1048589" name="灯片编号占位符 311"/>
          <p:cNvSpPr>
            <a:spLocks noGrp="1"/>
          </p:cNvSpPr>
          <p:nvPr>
            <p:ph type="sldNum" sz="quarter" idx="12"/>
          </p:nvPr>
        </p:nvSpPr>
        <p:spPr>
          <a:xfrm>
            <a:off x="9118971" y="6463877"/>
            <a:ext cx="2700000" cy="316800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590" name="内容占位符 4"/>
          <p:cNvSpPr>
            <a:spLocks noGrp="1"/>
          </p:cNvSpPr>
          <p:nvPr>
            <p:ph sz="quarter" idx="13"/>
          </p:nvPr>
        </p:nvSpPr>
        <p:spPr>
          <a:xfrm>
            <a:off x="4629150" y="6446863"/>
            <a:ext cx="2600325" cy="393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EEA28750-5144-41F9-A099-775D2CCF80E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>
              <a:defRPr sz="5400" kern="0" spc="0" baseline="0">
                <a:solidFill>
                  <a:srgbClr val="4A194E"/>
                </a:solidFill>
              </a:defRPr>
            </a:lvl1pPr>
          </a:lstStyle>
          <a:p>
            <a:r>
              <a:rPr lang="en-US" altLang="zh-CN" dirty="0"/>
              <a:t>Datacenter Networks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34C9A9C8-A202-48DF-935D-FBB133029AC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lnSpc>
                <a:spcPct val="100000"/>
              </a:lnSpc>
              <a:defRPr sz="2800" kern="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 kern="0" spc="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000" kern="0" spc="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 kern="0" spc="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kern="0" spc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/>
              <a:t>Datacenter networks1</a:t>
            </a:r>
            <a:endParaRPr lang="zh-CN" altLang="en-US" dirty="0"/>
          </a:p>
          <a:p>
            <a:pPr lvl="1"/>
            <a:r>
              <a:rPr lang="en-US" altLang="zh-CN" dirty="0"/>
              <a:t>Datacenter networks2</a:t>
            </a:r>
            <a:endParaRPr lang="zh-CN" altLang="en-US" dirty="0"/>
          </a:p>
          <a:p>
            <a:pPr lvl="2"/>
            <a:r>
              <a:rPr lang="en-US" altLang="zh-CN" dirty="0"/>
              <a:t>Datacenter networks3</a:t>
            </a:r>
            <a:endParaRPr lang="zh-CN" altLang="en-US" dirty="0"/>
          </a:p>
          <a:p>
            <a:pPr lvl="3"/>
            <a:r>
              <a:rPr lang="en-US" altLang="zh-CN" dirty="0"/>
              <a:t>Datacenter networks4</a:t>
            </a:r>
            <a:endParaRPr lang="zh-CN" altLang="en-US" dirty="0"/>
          </a:p>
          <a:p>
            <a:pPr lvl="4"/>
            <a:r>
              <a:rPr lang="en-US" altLang="zh-CN" dirty="0"/>
              <a:t>Datacenter networks5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3023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480356-527D-9439-682F-BC588E618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57B95F-53DD-9EBC-3BAE-F417997E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9771-5615-3143-A5AF-A97C8C7AB8F8}" type="datetime10">
              <a:rPr kumimoji="1" lang="zh-CN" altLang="en-US" smtClean="0"/>
              <a:t>20:04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DA4D70-DA2F-8DB2-223D-D09BF6DE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23A18-3076-59A4-0E85-E97AEF9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矩形 5">
            <a:extLst>
              <a:ext uri="{FF2B5EF4-FFF2-40B4-BE49-F238E27FC236}">
                <a16:creationId xmlns:a16="http://schemas.microsoft.com/office/drawing/2014/main" id="{4C667198-1EC3-ACF8-E80C-B621D6212289}"/>
              </a:ext>
            </a:extLst>
          </p:cNvPr>
          <p:cNvSpPr/>
          <p:nvPr userDrawn="1"/>
        </p:nvSpPr>
        <p:spPr>
          <a:xfrm>
            <a:off x="0" y="7748"/>
            <a:ext cx="12192000" cy="1114470"/>
          </a:xfrm>
          <a:prstGeom prst="rect">
            <a:avLst/>
          </a:prstGeom>
          <a:solidFill>
            <a:srgbClr val="4A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6" descr="logo-04">
            <a:extLst>
              <a:ext uri="{FF2B5EF4-FFF2-40B4-BE49-F238E27FC236}">
                <a16:creationId xmlns:a16="http://schemas.microsoft.com/office/drawing/2014/main" id="{84FA6694-6C4D-5738-C41B-10C4E5758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69" t="34703" r="63008" b="32965"/>
          <a:stretch>
            <a:fillRect/>
          </a:stretch>
        </p:blipFill>
        <p:spPr>
          <a:xfrm>
            <a:off x="54379" y="159737"/>
            <a:ext cx="729443" cy="810491"/>
          </a:xfrm>
          <a:prstGeom prst="rect">
            <a:avLst/>
          </a:prstGeom>
        </p:spPr>
      </p:pic>
      <p:pic>
        <p:nvPicPr>
          <p:cNvPr id="16" name="图片 329" descr="logo-05">
            <a:extLst>
              <a:ext uri="{FF2B5EF4-FFF2-40B4-BE49-F238E27FC236}">
                <a16:creationId xmlns:a16="http://schemas.microsoft.com/office/drawing/2014/main" id="{ABD27701-BF66-D794-A13D-DFD14CD04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3717" y="-240687"/>
            <a:ext cx="1528129" cy="1410177"/>
          </a:xfrm>
          <a:prstGeom prst="rect">
            <a:avLst/>
          </a:prstGeom>
        </p:spPr>
      </p:pic>
      <p:sp>
        <p:nvSpPr>
          <p:cNvPr id="7" name="标题 30">
            <a:extLst>
              <a:ext uri="{FF2B5EF4-FFF2-40B4-BE49-F238E27FC236}">
                <a16:creationId xmlns:a16="http://schemas.microsoft.com/office/drawing/2014/main" id="{AC17E099-F9FB-3AEA-56D5-6975F19FF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574"/>
            <a:ext cx="10515600" cy="6528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zh-CN" altLang="en-US" sz="40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722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98E66-9C47-D81B-05CF-38026FAB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8299DD-13A1-AC6D-E8AC-6514E439C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FFD918-E220-04A8-0594-2A23B2DD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0EEB-0B5C-7346-8B54-9A8B49661C6B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086B9-C58B-7269-6B0D-AC204DCE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16173-ACD1-7332-89AE-DC429F3D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51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E8100-8BA8-3E55-0C09-36E72D4C3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406"/>
            <a:ext cx="5181600" cy="4770557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3CB809-4403-2054-1A24-55E576C94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406"/>
            <a:ext cx="5181600" cy="4770557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2EF969-7FBA-7DFA-EBB1-385B5E2A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296-581D-D344-9C93-CD11EDABDB64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914EB9-CBBB-20EE-AEFB-BC9114B7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B6E5EA-2548-ED08-EC31-8C3DB930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矩形 5">
            <a:extLst>
              <a:ext uri="{FF2B5EF4-FFF2-40B4-BE49-F238E27FC236}">
                <a16:creationId xmlns:a16="http://schemas.microsoft.com/office/drawing/2014/main" id="{A3740AFF-8A1A-A76A-D191-4A05BEF6CDFA}"/>
              </a:ext>
            </a:extLst>
          </p:cNvPr>
          <p:cNvSpPr/>
          <p:nvPr userDrawn="1"/>
        </p:nvSpPr>
        <p:spPr>
          <a:xfrm>
            <a:off x="0" y="7748"/>
            <a:ext cx="12192000" cy="1114470"/>
          </a:xfrm>
          <a:prstGeom prst="rect">
            <a:avLst/>
          </a:prstGeom>
          <a:solidFill>
            <a:srgbClr val="4A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6" descr="logo-04">
            <a:extLst>
              <a:ext uri="{FF2B5EF4-FFF2-40B4-BE49-F238E27FC236}">
                <a16:creationId xmlns:a16="http://schemas.microsoft.com/office/drawing/2014/main" id="{992190CC-4F2C-81E5-5B4D-C5EE42221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69" t="34703" r="63008" b="32965"/>
          <a:stretch>
            <a:fillRect/>
          </a:stretch>
        </p:blipFill>
        <p:spPr>
          <a:xfrm>
            <a:off x="54379" y="159737"/>
            <a:ext cx="729443" cy="810491"/>
          </a:xfrm>
          <a:prstGeom prst="rect">
            <a:avLst/>
          </a:prstGeom>
        </p:spPr>
      </p:pic>
      <p:pic>
        <p:nvPicPr>
          <p:cNvPr id="15" name="图片 329" descr="logo-05">
            <a:extLst>
              <a:ext uri="{FF2B5EF4-FFF2-40B4-BE49-F238E27FC236}">
                <a16:creationId xmlns:a16="http://schemas.microsoft.com/office/drawing/2014/main" id="{93962061-C807-E6E5-E81A-17DE6DFAC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3717" y="-240687"/>
            <a:ext cx="1528129" cy="1410177"/>
          </a:xfrm>
          <a:prstGeom prst="rect">
            <a:avLst/>
          </a:prstGeom>
        </p:spPr>
      </p:pic>
      <p:sp>
        <p:nvSpPr>
          <p:cNvPr id="16" name="标题 30">
            <a:extLst>
              <a:ext uri="{FF2B5EF4-FFF2-40B4-BE49-F238E27FC236}">
                <a16:creationId xmlns:a16="http://schemas.microsoft.com/office/drawing/2014/main" id="{CECFBC92-CE95-1B96-105D-FDD753E78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574"/>
            <a:ext cx="10515600" cy="6528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zh-CN" altLang="en-US" sz="40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55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EF90FC-58C7-B677-D1ED-3624DB0D8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6126C1-9AF6-E6C0-F2AB-3F57F0BCC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68EAA4-87B2-9B0A-CED3-33308C0D0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25D8BD-B10E-C122-37BB-3AFEB1C6F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99D856-4881-4219-EC7E-A7826E3F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F323-5612-A744-B5FE-7DE9FC8A4D9B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B19A4B-D0CB-F2FD-FCC9-6158DC8B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DACE46-AC67-5398-6802-40CD767F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矩形 5">
            <a:extLst>
              <a:ext uri="{FF2B5EF4-FFF2-40B4-BE49-F238E27FC236}">
                <a16:creationId xmlns:a16="http://schemas.microsoft.com/office/drawing/2014/main" id="{006B7429-24E7-9354-C5EF-48C3C12089F5}"/>
              </a:ext>
            </a:extLst>
          </p:cNvPr>
          <p:cNvSpPr/>
          <p:nvPr userDrawn="1"/>
        </p:nvSpPr>
        <p:spPr>
          <a:xfrm>
            <a:off x="0" y="7748"/>
            <a:ext cx="12192000" cy="1114470"/>
          </a:xfrm>
          <a:prstGeom prst="rect">
            <a:avLst/>
          </a:prstGeom>
          <a:solidFill>
            <a:srgbClr val="4A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6" descr="logo-04">
            <a:extLst>
              <a:ext uri="{FF2B5EF4-FFF2-40B4-BE49-F238E27FC236}">
                <a16:creationId xmlns:a16="http://schemas.microsoft.com/office/drawing/2014/main" id="{A023EDD1-3FF1-CA67-D2AA-2D4DA16EC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69" t="34703" r="63008" b="32965"/>
          <a:stretch>
            <a:fillRect/>
          </a:stretch>
        </p:blipFill>
        <p:spPr>
          <a:xfrm>
            <a:off x="54379" y="159737"/>
            <a:ext cx="729443" cy="810491"/>
          </a:xfrm>
          <a:prstGeom prst="rect">
            <a:avLst/>
          </a:prstGeom>
        </p:spPr>
      </p:pic>
      <p:pic>
        <p:nvPicPr>
          <p:cNvPr id="14" name="图片 329" descr="logo-05">
            <a:extLst>
              <a:ext uri="{FF2B5EF4-FFF2-40B4-BE49-F238E27FC236}">
                <a16:creationId xmlns:a16="http://schemas.microsoft.com/office/drawing/2014/main" id="{874B681E-B957-A0EC-83BD-5E906FB21E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3717" y="-240687"/>
            <a:ext cx="1528129" cy="1410177"/>
          </a:xfrm>
          <a:prstGeom prst="rect">
            <a:avLst/>
          </a:prstGeom>
        </p:spPr>
      </p:pic>
      <p:sp>
        <p:nvSpPr>
          <p:cNvPr id="15" name="标题 30">
            <a:extLst>
              <a:ext uri="{FF2B5EF4-FFF2-40B4-BE49-F238E27FC236}">
                <a16:creationId xmlns:a16="http://schemas.microsoft.com/office/drawing/2014/main" id="{59A67C84-92A3-18C4-F170-70334A470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8574"/>
            <a:ext cx="10515600" cy="6528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zh-CN" altLang="en-US" sz="4000" b="1" kern="1200" baseline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565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1BAE70-83EC-036F-91C0-9E680940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479292-9D08-7958-4EA2-13894EB3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FA0A-4F56-7846-8893-2A9B52F72480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9D91C1-992D-7FD9-B9ED-9167B33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B6CE26-AAB0-087C-CC8C-C1C622FE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99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D7D87F-1949-D9E3-75C5-DFAD7CC5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558E-4AA5-3B4E-9B84-933E1ACAABB5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05553B-F5E6-7F72-FB14-9C099B6F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A5E0A5-377B-1316-125B-E499F39C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293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612C6-294B-EA29-12AE-044676FC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8D9C06-67DF-DCEB-6B30-9C5001D7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7EEC0D-C130-C3E8-EE91-86CEC783F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A3C4C1-CEF0-EAA5-6DDC-4B5B75F0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FB6-5C4A-B848-A867-41FB021E1982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96226-1DA3-E433-4F0D-3A1C1B5D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1973A2-7C2C-3775-92EB-23A1826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4984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32360-96EC-30F6-B9A2-FF2B9F77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F0499-4B2C-5655-9E62-9354E4E1E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A3E275-0BCE-A783-B504-42999A7D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3D821-FD3F-BBED-155D-11D38FA3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788-141A-0B42-BA3B-112577615627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90F8BB-E21A-7C69-808E-F281DCAA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46AF44-E9A4-5E49-2027-48C93093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35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B11A0-DCE9-CE0E-D14E-9558DB06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76E359-38EE-194E-A1F4-F73B9C2D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17190-D11F-7770-28FD-C86DACD0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1074-C348-4E4D-87C8-3A9C5C93BDC5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4F32FA-77C7-C501-472B-7D28A540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042F3E-4E3E-8B59-B0CB-FA686682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6119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5F7FB5-3D60-5C2D-02D0-CE0807260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C9676C-DFDB-E15E-5FD4-DA4BCEB22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22DE6-B84A-3C20-7798-75ABA8EB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261-3E1A-1445-B680-7F9710297C73}" type="datetime10">
              <a:rPr kumimoji="1" lang="zh-CN" altLang="en-US" smtClean="0"/>
              <a:t>20:04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1B143C-7905-BB80-A6AF-2318B86E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AD4ABC-3115-76E9-C002-D47E2E33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E82F-035D-4549-9D51-02841711E3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539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矩形 5"/>
          <p:cNvSpPr/>
          <p:nvPr userDrawn="1"/>
        </p:nvSpPr>
        <p:spPr>
          <a:xfrm>
            <a:off x="0" y="6429428"/>
            <a:ext cx="12192000" cy="428571"/>
          </a:xfrm>
          <a:prstGeom prst="rect">
            <a:avLst/>
          </a:prstGeom>
          <a:solidFill>
            <a:srgbClr val="4A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6" name="图片 15" descr="logo-04"/>
          <p:cNvPicPr>
            <a:picLocks noChangeAspect="1"/>
          </p:cNvPicPr>
          <p:nvPr userDrawn="1"/>
        </p:nvPicPr>
        <p:blipFill rotWithShape="1">
          <a:blip r:embed="rId4"/>
          <a:srcRect l="17769" t="34703" r="63008" b="32965"/>
          <a:stretch>
            <a:fillRect/>
          </a:stretch>
        </p:blipFill>
        <p:spPr>
          <a:xfrm>
            <a:off x="10719341" y="289490"/>
            <a:ext cx="1099630" cy="1221810"/>
          </a:xfrm>
          <a:prstGeom prst="rect">
            <a:avLst/>
          </a:prstGeom>
        </p:spPr>
      </p:pic>
      <p:pic>
        <p:nvPicPr>
          <p:cNvPr id="2097157" name="图片 306" descr="logo-06 - 副本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50" y="6368854"/>
            <a:ext cx="1095375" cy="524692"/>
          </a:xfrm>
          <a:prstGeom prst="rect">
            <a:avLst/>
          </a:prstGeom>
        </p:spPr>
      </p:pic>
      <p:sp>
        <p:nvSpPr>
          <p:cNvPr id="1048589" name="灯片编号占位符 311"/>
          <p:cNvSpPr>
            <a:spLocks noGrp="1"/>
          </p:cNvSpPr>
          <p:nvPr>
            <p:ph type="sldNum" sz="quarter" idx="12"/>
          </p:nvPr>
        </p:nvSpPr>
        <p:spPr>
          <a:xfrm>
            <a:off x="9118971" y="6463877"/>
            <a:ext cx="2700000" cy="316800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EEA28750-5144-41F9-A099-775D2CCF80E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>
              <a:defRPr sz="5400" kern="0" spc="0" baseline="0">
                <a:solidFill>
                  <a:srgbClr val="4A194E"/>
                </a:solidFill>
              </a:defRPr>
            </a:lvl1pPr>
          </a:lstStyle>
          <a:p>
            <a:r>
              <a:rPr lang="en-US" altLang="zh-CN" dirty="0"/>
              <a:t>Datacenter Networks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34C9A9C8-A202-48DF-935D-FBB133029AC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lnSpc>
                <a:spcPct val="100000"/>
              </a:lnSpc>
              <a:defRPr sz="2800" kern="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 kern="0" spc="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000" kern="0" spc="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 kern="0" spc="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kern="0" spc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/>
              <a:t>Datacenter networks1</a:t>
            </a:r>
            <a:endParaRPr lang="zh-CN" altLang="en-US" dirty="0"/>
          </a:p>
          <a:p>
            <a:pPr lvl="1"/>
            <a:r>
              <a:rPr lang="en-US" altLang="zh-CN" dirty="0"/>
              <a:t>Datacenter networks2</a:t>
            </a:r>
            <a:endParaRPr lang="zh-CN" altLang="en-US" dirty="0"/>
          </a:p>
          <a:p>
            <a:pPr lvl="2"/>
            <a:r>
              <a:rPr lang="en-US" altLang="zh-CN" dirty="0"/>
              <a:t>Datacenter networks3</a:t>
            </a:r>
            <a:endParaRPr lang="zh-CN" altLang="en-US" dirty="0"/>
          </a:p>
          <a:p>
            <a:pPr lvl="3"/>
            <a:r>
              <a:rPr lang="en-US" altLang="zh-CN" dirty="0"/>
              <a:t>Datacenter networks4</a:t>
            </a:r>
            <a:endParaRPr lang="zh-CN" altLang="en-US" dirty="0"/>
          </a:p>
          <a:p>
            <a:pPr lvl="4"/>
            <a:r>
              <a:rPr lang="en-US" altLang="zh-CN" dirty="0"/>
              <a:t>Datacenter networks5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39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327" descr="logo-0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619760" y="5371425"/>
            <a:ext cx="4865370" cy="1885950"/>
          </a:xfrm>
          <a:prstGeom prst="rect">
            <a:avLst/>
          </a:prstGeom>
        </p:spPr>
      </p:pic>
      <p:sp>
        <p:nvSpPr>
          <p:cNvPr id="1048713" name="矩形 328"/>
          <p:cNvSpPr/>
          <p:nvPr userDrawn="1"/>
        </p:nvSpPr>
        <p:spPr>
          <a:xfrm>
            <a:off x="0" y="1299029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9000">
                <a:srgbClr val="713686"/>
              </a:gs>
              <a:gs pos="69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71" name="图片 329" descr="logo-0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7951" y="-562375"/>
            <a:ext cx="338551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8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D25DFF-C78E-44BF-855C-78D7AEBB0AFB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715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6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72" name="图片 4" descr="ppt_画板 1 副本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635"/>
            <a:ext cx="12287250" cy="6858635"/>
          </a:xfrm>
          <a:prstGeom prst="rect">
            <a:avLst/>
          </a:prstGeom>
        </p:spPr>
      </p:pic>
      <p:sp>
        <p:nvSpPr>
          <p:cNvPr id="1048717" name="矩形 5"/>
          <p:cNvSpPr/>
          <p:nvPr userDrawn="1"/>
        </p:nvSpPr>
        <p:spPr>
          <a:xfrm>
            <a:off x="0" y="1622879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9000">
                <a:srgbClr val="713686"/>
              </a:gs>
              <a:gs pos="69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52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19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20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338C07-9235-4C90-A240-5A499EEB7210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72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5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88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89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90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0DA2134-70B5-4BDB-A248-E2CA99B1974D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691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2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2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25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26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727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28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FBC33B4-194B-49E3-A946-5BB178FEADB6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729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0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1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732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FD2A547-E68B-44A4-9213-CA7FA76923C5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733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4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6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Datacenter Networks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Datacenter networks1</a:t>
            </a:r>
            <a:endParaRPr lang="zh-CN" altLang="en-US" dirty="0"/>
          </a:p>
          <a:p>
            <a:pPr lvl="1"/>
            <a:r>
              <a:rPr lang="en-US" altLang="zh-CN" dirty="0"/>
              <a:t>Datacenter networks2</a:t>
            </a:r>
            <a:endParaRPr lang="zh-CN" altLang="en-US" dirty="0"/>
          </a:p>
          <a:p>
            <a:pPr lvl="2"/>
            <a:r>
              <a:rPr lang="en-US" altLang="zh-CN" dirty="0"/>
              <a:t>Datacenter networks3</a:t>
            </a:r>
            <a:endParaRPr lang="zh-CN" altLang="en-US" dirty="0"/>
          </a:p>
          <a:p>
            <a:pPr lvl="3"/>
            <a:r>
              <a:rPr lang="en-US" altLang="zh-CN" dirty="0"/>
              <a:t>Datacenter networks4</a:t>
            </a:r>
            <a:endParaRPr lang="zh-CN" altLang="en-US" dirty="0"/>
          </a:p>
          <a:p>
            <a:pPr lvl="4"/>
            <a:r>
              <a:rPr lang="en-US" altLang="zh-CN" dirty="0"/>
              <a:t>Datacenter networks5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F2D5D03-08A5-46D2-824C-362B4EBF985F}" type="datetime1">
              <a:rPr lang="zh-CN" altLang="en-US" smtClean="0"/>
              <a:t>2025/7/11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41419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微软雅黑" panose="020B0503020204020204" pitchFamily="34" charset="-122"/>
          <a:cs typeface="Calibri" panose="020F050202020403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微软雅黑" panose="020B0503020204020204" pitchFamily="34" charset="-122"/>
          <a:cs typeface="Calibri" panose="020F050202020403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微软雅黑" panose="020B0503020204020204" pitchFamily="34" charset="-122"/>
          <a:cs typeface="Calibri" panose="020F0502020204030204" pitchFamily="34" charset="0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微软雅黑" panose="020B0503020204020204" pitchFamily="34" charset="-122"/>
          <a:cs typeface="Calibri" panose="020F0502020204030204" pitchFamily="34" charset="0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微软雅黑" panose="020B0503020204020204" pitchFamily="34" charset="-122"/>
          <a:cs typeface="Calibri" panose="020F0502020204030204" pitchFamily="34" charset="0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微软雅黑" panose="020B0503020204020204" pitchFamily="34" charset="-122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D265F0-2A25-351C-03B3-F46ADF38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2" name="矩形 5">
            <a:extLst>
              <a:ext uri="{FF2B5EF4-FFF2-40B4-BE49-F238E27FC236}">
                <a16:creationId xmlns:a16="http://schemas.microsoft.com/office/drawing/2014/main" id="{DAE8606A-6D19-24EB-44C5-259E87384F25}"/>
              </a:ext>
            </a:extLst>
          </p:cNvPr>
          <p:cNvSpPr/>
          <p:nvPr userDrawn="1"/>
        </p:nvSpPr>
        <p:spPr>
          <a:xfrm>
            <a:off x="0" y="6429428"/>
            <a:ext cx="12192000" cy="428571"/>
          </a:xfrm>
          <a:prstGeom prst="rect">
            <a:avLst/>
          </a:prstGeom>
          <a:solidFill>
            <a:srgbClr val="4A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A6E5F-2E43-7E95-E903-9FF9327A5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09B4F-B1B4-5B40-8E69-2BB3F100CCA6}" type="datetime10">
              <a:rPr kumimoji="1" lang="zh-CN" altLang="en-US" smtClean="0"/>
              <a:t>20:04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4C14E-D4E3-F6D2-10D3-CB5F6F449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11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AA76B0-64DB-073B-0365-C04C82197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FE0E82F-035D-4549-9D51-02841711E3B0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5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11" Type="http://schemas.openxmlformats.org/officeDocument/2006/relationships/image" Target="../media/image36.png"/><Relationship Id="rId5" Type="http://schemas.openxmlformats.org/officeDocument/2006/relationships/image" Target="../media/image56.png"/><Relationship Id="rId10" Type="http://schemas.openxmlformats.org/officeDocument/2006/relationships/image" Target="../media/image24.svg"/><Relationship Id="rId4" Type="http://schemas.openxmlformats.org/officeDocument/2006/relationships/image" Target="../media/image31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11" Type="http://schemas.openxmlformats.org/officeDocument/2006/relationships/image" Target="../media/image17.png"/><Relationship Id="rId5" Type="http://schemas.openxmlformats.org/officeDocument/2006/relationships/image" Target="../media/image56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4.svg"/><Relationship Id="rId4" Type="http://schemas.openxmlformats.org/officeDocument/2006/relationships/image" Target="../media/image10.sv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11" Type="http://schemas.openxmlformats.org/officeDocument/2006/relationships/image" Target="../media/image36.png"/><Relationship Id="rId5" Type="http://schemas.openxmlformats.org/officeDocument/2006/relationships/image" Target="../media/image56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14.svg"/><Relationship Id="rId9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11" Type="http://schemas.openxmlformats.org/officeDocument/2006/relationships/image" Target="../media/image36.png"/><Relationship Id="rId5" Type="http://schemas.openxmlformats.org/officeDocument/2006/relationships/image" Target="../media/image56.png"/><Relationship Id="rId10" Type="http://schemas.openxmlformats.org/officeDocument/2006/relationships/image" Target="../media/image35.svg"/><Relationship Id="rId4" Type="http://schemas.openxmlformats.org/officeDocument/2006/relationships/image" Target="../media/image10.sv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wzbwangzhibin@gmail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008B9C2-7D43-FE8D-C1DF-95E61E15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7" y="1296000"/>
            <a:ext cx="12015241" cy="1237606"/>
          </a:xfrm>
        </p:spPr>
        <p:txBody>
          <a:bodyPr/>
          <a:lstStyle/>
          <a:p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Accelerating Model Training on Ascend Chips: An </a:t>
            </a:r>
            <a:b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400" dirty="0">
                <a:latin typeface="Arial" panose="020B0604020202020204" pitchFamily="34" charset="0"/>
                <a:cs typeface="Arial" panose="020B0604020202020204" pitchFamily="34" charset="0"/>
              </a:rPr>
              <a:t>Industrial System for Profiling, Analysis and Optimization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E474F80-D07F-5CC1-7626-212D526C2882}"/>
              </a:ext>
            </a:extLst>
          </p:cNvPr>
          <p:cNvSpPr txBox="1">
            <a:spLocks/>
          </p:cNvSpPr>
          <p:nvPr/>
        </p:nvSpPr>
        <p:spPr>
          <a:xfrm>
            <a:off x="458390" y="3045410"/>
            <a:ext cx="11275216" cy="2375932"/>
          </a:xfrm>
          <a:prstGeom prst="rect">
            <a:avLst/>
          </a:prstGeom>
        </p:spPr>
        <p:txBody>
          <a:bodyPr vert="horz" lIns="90000" tIns="46800" rIns="90000" bIns="46800" rtlCol="0">
            <a:normAutofit fontScale="25000" lnSpcReduction="20000"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kumimoji="0" lang="en-US" sz="7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Yuhang Zhou</a:t>
            </a:r>
            <a:r>
              <a:rPr kumimoji="0" lang="en-US" sz="7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72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Zibo Wang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1</a:t>
            </a:r>
            <a:r>
              <a:rPr lang="en-US" altLang="zh-CN" sz="7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, 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Zhibin Wang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Ruyi Zhang</a:t>
            </a:r>
            <a:r>
              <a:rPr kumimoji="0" lang="en-US" altLang="zh-CN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7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Chen Tian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1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Xiaoliang Wang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Wanchun Dou</a:t>
            </a:r>
            <a:r>
              <a:rPr kumimoji="0" lang="en-US" altLang="zh-CN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Guihai Chen</a:t>
            </a:r>
            <a:r>
              <a:rPr kumimoji="0" lang="en-US" altLang="zh-CN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</a:p>
          <a:p>
            <a:pPr marL="0" lvl="0" indent="0" algn="ctr">
              <a:lnSpc>
                <a:spcPct val="120000"/>
              </a:lnSpc>
              <a:buNone/>
              <a:defRPr/>
            </a:pP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Bingqiang Wang</a:t>
            </a:r>
            <a:r>
              <a:rPr kumimoji="0" lang="en-US" altLang="zh-CN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Yonghong Tian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2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Yan Zhang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2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 Hui Wang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2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Fuchun Wei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Boquan Sun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3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Jingyi Zhang</a:t>
            </a:r>
            <a:r>
              <a:rPr kumimoji="0" lang="en-US" altLang="zh-CN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</a:t>
            </a:r>
            <a:r>
              <a: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kumimoji="0" lang="en-US" altLang="zh-CN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20000"/>
              </a:lnSpc>
              <a:buNone/>
              <a:defRPr/>
            </a:pP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Bin She</a:t>
            </a:r>
            <a:r>
              <a:rPr kumimoji="0" lang="en-US" altLang="zh-CN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Teng Su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Yifan Yao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3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Chunsheng Li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Ziyang Zhang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Yaoyuan Wang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Bin Zhou</a:t>
            </a:r>
            <a:r>
              <a:rPr kumimoji="0" lang="en-US" sz="7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7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Guyue Liu</a:t>
            </a:r>
            <a:r>
              <a:rPr lang="en-US" altLang="zh-CN" sz="7200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70000"/>
              </a:lnSpc>
              <a:buNone/>
              <a:defRPr/>
            </a:pPr>
            <a:r>
              <a:rPr kumimoji="0" lang="en-US" sz="8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Nanjing University  </a:t>
            </a:r>
            <a:r>
              <a:rPr kumimoji="0" lang="en-US" sz="8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Peng Cheng Laboratory  </a:t>
            </a:r>
            <a:r>
              <a:rPr kumimoji="0" lang="en-US" sz="8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Huawei  </a:t>
            </a:r>
            <a:r>
              <a:rPr kumimoji="0" lang="en-US" sz="8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4 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Shandong University  </a:t>
            </a:r>
            <a:r>
              <a:rPr kumimoji="0" lang="en-US" sz="8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5 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Peking University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Lato" panose="020F0502020204030203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2EFBDD-133A-ED36-C035-57282B3F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27" y="4874891"/>
            <a:ext cx="1440000" cy="14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8069F8-1437-19B9-5FBB-30C3FF91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04" y="5036891"/>
            <a:ext cx="1116000" cy="111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75E52-F9A1-60B9-816B-C0174932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0" y="5136657"/>
            <a:ext cx="2881873" cy="9164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C8E3E-852E-E2BE-C143-DF7800A6F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14341" r="11601" b="12376"/>
          <a:stretch/>
        </p:blipFill>
        <p:spPr>
          <a:xfrm>
            <a:off x="8551103" y="4975080"/>
            <a:ext cx="1296539" cy="12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2AED2F-1ED5-8C7A-AE81-8DB894CF1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665" y="5217857"/>
            <a:ext cx="360914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64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939E6-B336-979F-DE3E-C1673EF9E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92F76A32-B5F9-F25E-2A6F-E8F06AFB9601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DC5CFC7-F78D-5662-66B0-C425DDA4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7" y="314008"/>
            <a:ext cx="10969200" cy="705600"/>
          </a:xfrm>
        </p:spPr>
        <p:txBody>
          <a:bodyPr/>
          <a:lstStyle/>
          <a:p>
            <a:r>
              <a:rPr lang="en-US" altLang="zh-CN" sz="2800" dirty="0"/>
              <a:t>Different Roles in Model Training</a:t>
            </a:r>
            <a:endParaRPr lang="zh-CN" altLang="en-US" sz="2800" dirty="0"/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8DDFBCA2-900D-9554-2C5B-783CF44D6C80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23556823-E10E-1A93-107D-C44F97FEB1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C96CB1-117E-7B2B-4275-DE7A7AB34415}"/>
              </a:ext>
            </a:extLst>
          </p:cNvPr>
          <p:cNvSpPr/>
          <p:nvPr/>
        </p:nvSpPr>
        <p:spPr>
          <a:xfrm>
            <a:off x="4746857" y="3543015"/>
            <a:ext cx="1272943" cy="89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Hardware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内容占位符 60">
            <a:extLst>
              <a:ext uri="{FF2B5EF4-FFF2-40B4-BE49-F238E27FC236}">
                <a16:creationId xmlns:a16="http://schemas.microsoft.com/office/drawing/2014/main" id="{DF0421BB-780B-B785-F323-487102A4D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66" y="3926494"/>
            <a:ext cx="393700" cy="393700"/>
          </a:xfrm>
          <a:prstGeom prst="rect">
            <a:avLst/>
          </a:prstGeom>
        </p:spPr>
      </p:pic>
      <p:pic>
        <p:nvPicPr>
          <p:cNvPr id="14" name="内容占位符 10">
            <a:extLst>
              <a:ext uri="{FF2B5EF4-FFF2-40B4-BE49-F238E27FC236}">
                <a16:creationId xmlns:a16="http://schemas.microsoft.com/office/drawing/2014/main" id="{C0B8D766-371D-0658-1720-57B133A00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64" y="5366659"/>
            <a:ext cx="900000" cy="9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9C3119-C827-51E3-A694-2FFCC6F25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1" y="3535233"/>
            <a:ext cx="900000" cy="900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8230033-2D5B-E1F0-3813-B30833B72F16}"/>
              </a:ext>
            </a:extLst>
          </p:cNvPr>
          <p:cNvSpPr/>
          <p:nvPr/>
        </p:nvSpPr>
        <p:spPr>
          <a:xfrm>
            <a:off x="2766522" y="3539944"/>
            <a:ext cx="1272942" cy="89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Model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814B7B0-D8FE-E79B-357A-53AC04503A78}"/>
              </a:ext>
            </a:extLst>
          </p:cNvPr>
          <p:cNvSpPr/>
          <p:nvPr/>
        </p:nvSpPr>
        <p:spPr>
          <a:xfrm>
            <a:off x="2762267" y="5454699"/>
            <a:ext cx="3257533" cy="720000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Running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33302EDC-C92C-53E3-D8EF-92C8D8F0BBAD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rot="16200000" flipH="1">
            <a:off x="3387556" y="4451220"/>
            <a:ext cx="1018915" cy="98804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FD19B63E-E730-2E72-9909-131C2E42D9C4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rot="5400000">
            <a:off x="4379260" y="4450630"/>
            <a:ext cx="1015844" cy="9922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DCE0145-C4B0-2ADF-49FD-80C9D7AAD5B3}"/>
              </a:ext>
            </a:extLst>
          </p:cNvPr>
          <p:cNvCxnSpPr>
            <a:cxnSpLocks/>
            <a:stCxn id="22" idx="3"/>
            <a:endCxn id="10" idx="1"/>
          </p:cNvCxnSpPr>
          <p:nvPr/>
        </p:nvCxnSpPr>
        <p:spPr>
          <a:xfrm>
            <a:off x="4039464" y="3987864"/>
            <a:ext cx="707393" cy="3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F191A964-4D71-E865-F9D6-E2105D344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3758" y="3925207"/>
            <a:ext cx="409957" cy="4099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558631A-FF37-7958-D222-F47C61843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7" y="4667901"/>
            <a:ext cx="659962" cy="61968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8FFD11E6-F214-CF68-E2EE-A813EBD32C31}"/>
              </a:ext>
            </a:extLst>
          </p:cNvPr>
          <p:cNvSpPr/>
          <p:nvPr/>
        </p:nvSpPr>
        <p:spPr>
          <a:xfrm>
            <a:off x="2762267" y="1406912"/>
            <a:ext cx="3257533" cy="1469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Optimization library</a:t>
            </a: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5840C0D-4117-A700-CE53-3C4CDE43B114}"/>
              </a:ext>
            </a:extLst>
          </p:cNvPr>
          <p:cNvSpPr/>
          <p:nvPr/>
        </p:nvSpPr>
        <p:spPr>
          <a:xfrm>
            <a:off x="2886824" y="1756515"/>
            <a:ext cx="1440000" cy="468000"/>
          </a:xfrm>
          <a:prstGeom prst="ellipse">
            <a:avLst/>
          </a:prstGeom>
          <a:solidFill>
            <a:srgbClr val="6096E6">
              <a:alpha val="25000"/>
            </a:srgb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0FD3442-695E-76C5-D0B7-2ED3CA867D12}"/>
              </a:ext>
            </a:extLst>
          </p:cNvPr>
          <p:cNvSpPr txBox="1"/>
          <p:nvPr/>
        </p:nvSpPr>
        <p:spPr>
          <a:xfrm>
            <a:off x="3102823" y="1843067"/>
            <a:ext cx="100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u="sng" dirty="0"/>
              <a:t>Parallel</a:t>
            </a:r>
            <a:endParaRPr lang="zh-CN" altLang="en-US" sz="1200" b="1" i="1" u="sng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B9EE509-5EBC-E205-C246-1C210E2EDEFC}"/>
              </a:ext>
            </a:extLst>
          </p:cNvPr>
          <p:cNvSpPr/>
          <p:nvPr/>
        </p:nvSpPr>
        <p:spPr>
          <a:xfrm>
            <a:off x="4452835" y="1767229"/>
            <a:ext cx="1440000" cy="468000"/>
          </a:xfrm>
          <a:prstGeom prst="ellipse">
            <a:avLst/>
          </a:prstGeom>
          <a:solidFill>
            <a:srgbClr val="FFE5BF"/>
          </a:solidFill>
          <a:ln w="38100">
            <a:solidFill>
              <a:srgbClr val="AA65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F74F8BE-E164-8C0F-0AC5-1DA31D8E3149}"/>
              </a:ext>
            </a:extLst>
          </p:cNvPr>
          <p:cNvSpPr txBox="1"/>
          <p:nvPr/>
        </p:nvSpPr>
        <p:spPr>
          <a:xfrm>
            <a:off x="4672544" y="1857229"/>
            <a:ext cx="1008000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I/O</a:t>
            </a:r>
            <a:endParaRPr lang="zh-CN" altLang="en-US" sz="1200" b="1" i="1" u="sng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E8349AC9-8AA5-0DD0-5AFA-3CF5FBCF9FBB}"/>
              </a:ext>
            </a:extLst>
          </p:cNvPr>
          <p:cNvSpPr/>
          <p:nvPr/>
        </p:nvSpPr>
        <p:spPr>
          <a:xfrm>
            <a:off x="2886824" y="2311743"/>
            <a:ext cx="1440000" cy="468000"/>
          </a:xfrm>
          <a:prstGeom prst="ellipse">
            <a:avLst/>
          </a:prstGeom>
          <a:solidFill>
            <a:srgbClr val="FAD7DC"/>
          </a:solidFill>
          <a:ln w="38100">
            <a:solidFill>
              <a:srgbClr val="94122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CFC9D00-9842-7B58-42DE-273B44083521}"/>
              </a:ext>
            </a:extLst>
          </p:cNvPr>
          <p:cNvSpPr txBox="1"/>
          <p:nvPr/>
        </p:nvSpPr>
        <p:spPr>
          <a:xfrm>
            <a:off x="3039200" y="2401641"/>
            <a:ext cx="1135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Computation</a:t>
            </a:r>
            <a:endParaRPr lang="zh-CN" altLang="en-US" sz="1200" b="1" i="1" u="sng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650912A5-4B5E-AFF5-CCED-0D1293B4B29A}"/>
              </a:ext>
            </a:extLst>
          </p:cNvPr>
          <p:cNvSpPr/>
          <p:nvPr/>
        </p:nvSpPr>
        <p:spPr>
          <a:xfrm>
            <a:off x="4452108" y="2320969"/>
            <a:ext cx="1440000" cy="468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226E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AFB2FAE-A3E6-8181-EF1E-1FFF2644D2B8}"/>
              </a:ext>
            </a:extLst>
          </p:cNvPr>
          <p:cNvSpPr txBox="1"/>
          <p:nvPr/>
        </p:nvSpPr>
        <p:spPr>
          <a:xfrm>
            <a:off x="4489877" y="2410414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Communication</a:t>
            </a:r>
            <a:endParaRPr lang="zh-CN" altLang="en-US" sz="1200" b="1" i="1" u="sng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A96DAE47-2221-3A3A-2E9A-7D6D03C01A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3" y="1695229"/>
            <a:ext cx="954000" cy="900000"/>
          </a:xfrm>
          <a:prstGeom prst="rect">
            <a:avLst/>
          </a:prstGeom>
        </p:spPr>
      </p:pic>
      <p:sp>
        <p:nvSpPr>
          <p:cNvPr id="49" name="左大括号 48">
            <a:extLst>
              <a:ext uri="{FF2B5EF4-FFF2-40B4-BE49-F238E27FC236}">
                <a16:creationId xmlns:a16="http://schemas.microsoft.com/office/drawing/2014/main" id="{73755BCB-4A42-D287-F84B-868E650F6613}"/>
              </a:ext>
            </a:extLst>
          </p:cNvPr>
          <p:cNvSpPr/>
          <p:nvPr/>
        </p:nvSpPr>
        <p:spPr>
          <a:xfrm>
            <a:off x="2494799" y="1695229"/>
            <a:ext cx="196741" cy="101494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132ED4B-8CAA-DFE6-25D3-6803CC56DA1F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flipV="1">
            <a:off x="1956864" y="4435233"/>
            <a:ext cx="7247" cy="931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A17050C0-DE3B-B8B2-144F-77086D46B305}"/>
              </a:ext>
            </a:extLst>
          </p:cNvPr>
          <p:cNvSpPr/>
          <p:nvPr/>
        </p:nvSpPr>
        <p:spPr>
          <a:xfrm>
            <a:off x="-165446" y="1917843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Developer</a:t>
            </a:r>
            <a:endParaRPr lang="zh-CN" altLang="en-US" sz="2200" b="1" i="1" dirty="0">
              <a:latin typeface="+mj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A6410F4-5F7E-6670-4787-B99A8D3A3790}"/>
              </a:ext>
            </a:extLst>
          </p:cNvPr>
          <p:cNvSpPr/>
          <p:nvPr/>
        </p:nvSpPr>
        <p:spPr>
          <a:xfrm>
            <a:off x="-165446" y="3776210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Deployer</a:t>
            </a:r>
            <a:endParaRPr lang="zh-CN" altLang="en-US" sz="2200" b="1" i="1" dirty="0">
              <a:latin typeface="+mj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2E6CB3B-C716-5DD5-C585-9BA0EEE150C6}"/>
              </a:ext>
            </a:extLst>
          </p:cNvPr>
          <p:cNvSpPr/>
          <p:nvPr/>
        </p:nvSpPr>
        <p:spPr>
          <a:xfrm>
            <a:off x="-165446" y="5590891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Maintainer</a:t>
            </a:r>
            <a:endParaRPr lang="zh-CN" altLang="en-US" sz="2200" b="1" i="1" dirty="0">
              <a:latin typeface="+mj-lt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D1F432E-2C3C-7374-D623-12963698913B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391034" y="2876392"/>
            <a:ext cx="0" cy="1059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箭头: 右 60">
            <a:extLst>
              <a:ext uri="{FF2B5EF4-FFF2-40B4-BE49-F238E27FC236}">
                <a16:creationId xmlns:a16="http://schemas.microsoft.com/office/drawing/2014/main" id="{F8B84223-D766-67A5-4C4B-7482EDBA1AF9}"/>
              </a:ext>
            </a:extLst>
          </p:cNvPr>
          <p:cNvSpPr/>
          <p:nvPr/>
        </p:nvSpPr>
        <p:spPr>
          <a:xfrm>
            <a:off x="6173547" y="2014682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3283AF22-8EBD-740C-4AC4-38A0FBF7369F}"/>
              </a:ext>
            </a:extLst>
          </p:cNvPr>
          <p:cNvSpPr/>
          <p:nvPr/>
        </p:nvSpPr>
        <p:spPr>
          <a:xfrm>
            <a:off x="6864553" y="1878159"/>
            <a:ext cx="1924632" cy="635108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Bottleneck identification</a:t>
            </a:r>
            <a:endParaRPr lang="zh-CN" altLang="en-US" sz="20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CF82F9E-4622-8F51-84DF-1F8E735A06A9}"/>
              </a:ext>
            </a:extLst>
          </p:cNvPr>
          <p:cNvSpPr/>
          <p:nvPr/>
        </p:nvSpPr>
        <p:spPr>
          <a:xfrm>
            <a:off x="9626593" y="1879013"/>
            <a:ext cx="2494910" cy="635108"/>
          </a:xfrm>
          <a:prstGeom prst="rect">
            <a:avLst/>
          </a:prstGeom>
          <a:solidFill>
            <a:srgbClr val="F9CFC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Partial bottleneck analysis</a:t>
            </a:r>
            <a:endParaRPr lang="zh-CN" altLang="en-US" sz="2000" b="1" i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A0AED00-400F-D5A5-E42C-D5689A397DB7}"/>
              </a:ext>
            </a:extLst>
          </p:cNvPr>
          <p:cNvSpPr/>
          <p:nvPr/>
        </p:nvSpPr>
        <p:spPr>
          <a:xfrm>
            <a:off x="7240710" y="1239695"/>
            <a:ext cx="117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8300"/>
            <a:r>
              <a:rPr lang="en-US" altLang="zh-CN" sz="24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endParaRPr lang="zh-CN" altLang="en-US" sz="24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69887D7-3321-81E1-8A01-2108541A217C}"/>
              </a:ext>
            </a:extLst>
          </p:cNvPr>
          <p:cNvSpPr/>
          <p:nvPr/>
        </p:nvSpPr>
        <p:spPr>
          <a:xfrm>
            <a:off x="10092871" y="1240658"/>
            <a:ext cx="166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8300"/>
            <a:r>
              <a:rPr lang="en-US" altLang="zh-CN" sz="24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endParaRPr lang="zh-CN" altLang="en-US" sz="24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" name="箭头: 右 91">
            <a:extLst>
              <a:ext uri="{FF2B5EF4-FFF2-40B4-BE49-F238E27FC236}">
                <a16:creationId xmlns:a16="http://schemas.microsoft.com/office/drawing/2014/main" id="{8DE8B1E6-1C7E-E69A-F14E-C688671CC5C0}"/>
              </a:ext>
            </a:extLst>
          </p:cNvPr>
          <p:cNvSpPr/>
          <p:nvPr/>
        </p:nvSpPr>
        <p:spPr>
          <a:xfrm>
            <a:off x="6172176" y="3797215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3" name="箭头: 右 92">
            <a:extLst>
              <a:ext uri="{FF2B5EF4-FFF2-40B4-BE49-F238E27FC236}">
                <a16:creationId xmlns:a16="http://schemas.microsoft.com/office/drawing/2014/main" id="{02A0B791-C293-2CFB-FDC8-E1740E202611}"/>
              </a:ext>
            </a:extLst>
          </p:cNvPr>
          <p:cNvSpPr/>
          <p:nvPr/>
        </p:nvSpPr>
        <p:spPr>
          <a:xfrm>
            <a:off x="6173547" y="5628513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F2DF8D89-DC36-7AF9-38A5-56AED2366FAA}"/>
              </a:ext>
            </a:extLst>
          </p:cNvPr>
          <p:cNvSpPr/>
          <p:nvPr/>
        </p:nvSpPr>
        <p:spPr>
          <a:xfrm>
            <a:off x="6864552" y="3654811"/>
            <a:ext cx="1924633" cy="635108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Optimization selection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8042FBCF-98D9-1263-28CA-B51277EB89CE}"/>
              </a:ext>
            </a:extLst>
          </p:cNvPr>
          <p:cNvSpPr/>
          <p:nvPr/>
        </p:nvSpPr>
        <p:spPr>
          <a:xfrm>
            <a:off x="6864552" y="5486109"/>
            <a:ext cx="1924633" cy="635108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Real-time</a:t>
            </a:r>
          </a:p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</a:t>
            </a:r>
            <a:endParaRPr lang="zh-CN" alt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B9880877-6957-98DE-CF82-A772542ECBA5}"/>
              </a:ext>
            </a:extLst>
          </p:cNvPr>
          <p:cNvSpPr/>
          <p:nvPr/>
        </p:nvSpPr>
        <p:spPr>
          <a:xfrm>
            <a:off x="9626593" y="3649354"/>
            <a:ext cx="2494910" cy="635108"/>
          </a:xfrm>
          <a:prstGeom prst="rect">
            <a:avLst/>
          </a:prstGeom>
          <a:solidFill>
            <a:srgbClr val="F9CFC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optimization scope</a:t>
            </a: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8DA5AD44-7D28-BFDC-B1CA-42ED3343D3C9}"/>
              </a:ext>
            </a:extLst>
          </p:cNvPr>
          <p:cNvSpPr/>
          <p:nvPr/>
        </p:nvSpPr>
        <p:spPr>
          <a:xfrm>
            <a:off x="9626593" y="5486109"/>
            <a:ext cx="2494910" cy="635108"/>
          </a:xfrm>
          <a:prstGeom prst="rect">
            <a:avLst/>
          </a:prstGeom>
          <a:solidFill>
            <a:srgbClr val="F9CFC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profiling overhead</a:t>
            </a:r>
            <a:endParaRPr lang="zh-CN" altLang="en-US" sz="20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5CE6F280-C9DF-6FB1-2402-5CBEB2B83E0B}"/>
              </a:ext>
            </a:extLst>
          </p:cNvPr>
          <p:cNvSpPr/>
          <p:nvPr/>
        </p:nvSpPr>
        <p:spPr>
          <a:xfrm>
            <a:off x="8937889" y="3785480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4252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536AB-81D4-528E-90D5-9FE198293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EFD503D-5F38-9F91-493C-D5C52161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A260BF40-21AA-78ED-71B4-268B3F1B2B93}"/>
              </a:ext>
            </a:extLst>
          </p:cNvPr>
          <p:cNvSpPr txBox="1">
            <a:spLocks/>
          </p:cNvSpPr>
          <p:nvPr/>
        </p:nvSpPr>
        <p:spPr>
          <a:xfrm>
            <a:off x="5068389" y="812800"/>
            <a:ext cx="4447072" cy="536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0EF93BD7-AB3B-4D9F-896D-20E61B407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8391" y="4654680"/>
            <a:ext cx="468000" cy="468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DBB8B9DF-C9E3-B773-5E53-8D6667CD2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8391" y="1966633"/>
            <a:ext cx="468000" cy="468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0F34A144-3AA1-15DE-97C0-E912A384B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809" y="3982669"/>
            <a:ext cx="468000" cy="468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1AD4A8D1-BFE6-EB11-A4AF-20D4D2832D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391" y="2638645"/>
            <a:ext cx="468000" cy="468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73786C50-CB22-D2A4-7BC6-C0711DBB24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8391" y="3310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0E39E8C-6779-4642-857A-F49B6F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8D630FB-0ED9-3A68-77A4-6A981AC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Comparison of NPU and GPU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FF76A4-EC5E-B500-D205-F4272A7189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487412D-3742-6686-CC54-5C3F985F99A7}"/>
              </a:ext>
            </a:extLst>
          </p:cNvPr>
          <p:cNvGrpSpPr/>
          <p:nvPr/>
        </p:nvGrpSpPr>
        <p:grpSpPr>
          <a:xfrm>
            <a:off x="205090" y="1207031"/>
            <a:ext cx="5774624" cy="3168879"/>
            <a:chOff x="3350135" y="2482761"/>
            <a:chExt cx="5774624" cy="316887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576C75E-4A9D-DA87-2409-B174E518B06F}"/>
                </a:ext>
              </a:extLst>
            </p:cNvPr>
            <p:cNvSpPr/>
            <p:nvPr/>
          </p:nvSpPr>
          <p:spPr>
            <a:xfrm>
              <a:off x="3350497" y="3995717"/>
              <a:ext cx="3929994" cy="50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6D3DBEC-992E-F40E-99B8-07EA9E86A656}"/>
                </a:ext>
              </a:extLst>
            </p:cNvPr>
            <p:cNvSpPr/>
            <p:nvPr/>
          </p:nvSpPr>
          <p:spPr>
            <a:xfrm>
              <a:off x="3350497" y="3492458"/>
              <a:ext cx="3929994" cy="50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789DDE6-02A2-B85D-7B21-EFE648056624}"/>
                </a:ext>
              </a:extLst>
            </p:cNvPr>
            <p:cNvSpPr/>
            <p:nvPr/>
          </p:nvSpPr>
          <p:spPr>
            <a:xfrm>
              <a:off x="3350498" y="2482761"/>
              <a:ext cx="3929993" cy="504000"/>
            </a:xfrm>
            <a:prstGeom prst="rect">
              <a:avLst/>
            </a:prstGeom>
            <a:solidFill>
              <a:srgbClr val="E2F0D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D1E6C35-5A9F-1D2B-813E-889C03497F21}"/>
                </a:ext>
              </a:extLst>
            </p:cNvPr>
            <p:cNvSpPr/>
            <p:nvPr/>
          </p:nvSpPr>
          <p:spPr>
            <a:xfrm>
              <a:off x="3486649" y="2578828"/>
              <a:ext cx="576000" cy="324000"/>
            </a:xfrm>
            <a:prstGeom prst="rect">
              <a:avLst/>
            </a:prstGeom>
            <a:solidFill>
              <a:srgbClr val="C5E0B4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NLP</a:t>
              </a:r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7C157C3-7FAE-A96B-1792-324F254552D5}"/>
                </a:ext>
              </a:extLst>
            </p:cNvPr>
            <p:cNvSpPr txBox="1"/>
            <p:nvPr/>
          </p:nvSpPr>
          <p:spPr>
            <a:xfrm>
              <a:off x="7273955" y="2578828"/>
              <a:ext cx="15857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E74A079-4380-520B-CB66-82314EA46BEF}"/>
                </a:ext>
              </a:extLst>
            </p:cNvPr>
            <p:cNvSpPr/>
            <p:nvPr/>
          </p:nvSpPr>
          <p:spPr>
            <a:xfrm>
              <a:off x="4161452" y="2580610"/>
              <a:ext cx="671980" cy="324000"/>
            </a:xfrm>
            <a:prstGeom prst="rect">
              <a:avLst/>
            </a:prstGeom>
            <a:solidFill>
              <a:srgbClr val="C5E0B4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990624-C916-F500-A791-952E4F93FF78}"/>
                </a:ext>
              </a:extLst>
            </p:cNvPr>
            <p:cNvSpPr/>
            <p:nvPr/>
          </p:nvSpPr>
          <p:spPr>
            <a:xfrm>
              <a:off x="4927292" y="2580610"/>
              <a:ext cx="1110916" cy="324000"/>
            </a:xfrm>
            <a:prstGeom prst="rect">
              <a:avLst/>
            </a:prstGeom>
            <a:solidFill>
              <a:srgbClr val="C5E0B4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Recommend</a:t>
              </a:r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B85A834-2331-287E-CFC2-72A8C07337A4}"/>
                </a:ext>
              </a:extLst>
            </p:cNvPr>
            <p:cNvSpPr/>
            <p:nvPr/>
          </p:nvSpPr>
          <p:spPr>
            <a:xfrm>
              <a:off x="6137266" y="2578828"/>
              <a:ext cx="1004790" cy="324000"/>
            </a:xfrm>
            <a:prstGeom prst="rect">
              <a:avLst/>
            </a:prstGeom>
            <a:solidFill>
              <a:srgbClr val="C5E0B4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Multimodal</a:t>
              </a:r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264175F-683E-C9C1-51EA-BA274FCEB25D}"/>
                </a:ext>
              </a:extLst>
            </p:cNvPr>
            <p:cNvSpPr/>
            <p:nvPr/>
          </p:nvSpPr>
          <p:spPr>
            <a:xfrm>
              <a:off x="6269092" y="4090603"/>
              <a:ext cx="869435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Runtime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8B7C1CC-EC30-C008-CC27-8208CBE703C5}"/>
                </a:ext>
              </a:extLst>
            </p:cNvPr>
            <p:cNvSpPr/>
            <p:nvPr/>
          </p:nvSpPr>
          <p:spPr>
            <a:xfrm>
              <a:off x="3486648" y="4090603"/>
              <a:ext cx="1346784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Operator library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61E9119-0C69-B846-279E-4281E2A502F4}"/>
                </a:ext>
              </a:extLst>
            </p:cNvPr>
            <p:cNvSpPr/>
            <p:nvPr/>
          </p:nvSpPr>
          <p:spPr>
            <a:xfrm>
              <a:off x="5064597" y="4090717"/>
              <a:ext cx="973329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Compiler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DECFE6F-58B6-60DA-7A58-7D0CA01E6DC6}"/>
                </a:ext>
              </a:extLst>
            </p:cNvPr>
            <p:cNvSpPr txBox="1"/>
            <p:nvPr/>
          </p:nvSpPr>
          <p:spPr>
            <a:xfrm>
              <a:off x="7273955" y="3082995"/>
              <a:ext cx="15857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Framework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5DAEDED-656D-93C8-E2D1-26C2CDBD844B}"/>
                </a:ext>
              </a:extLst>
            </p:cNvPr>
            <p:cNvSpPr/>
            <p:nvPr/>
          </p:nvSpPr>
          <p:spPr>
            <a:xfrm>
              <a:off x="3350136" y="4508749"/>
              <a:ext cx="3930355" cy="114289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F3F11AB-0C0E-BF05-3E91-57CE0ECF341B}"/>
                </a:ext>
              </a:extLst>
            </p:cNvPr>
            <p:cNvSpPr txBox="1"/>
            <p:nvPr/>
          </p:nvSpPr>
          <p:spPr>
            <a:xfrm>
              <a:off x="7521381" y="4882345"/>
              <a:ext cx="11192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2420313-A217-EE9E-ADD6-8DF72118E3E5}"/>
                </a:ext>
              </a:extLst>
            </p:cNvPr>
            <p:cNvSpPr/>
            <p:nvPr/>
          </p:nvSpPr>
          <p:spPr>
            <a:xfrm>
              <a:off x="3350135" y="4498840"/>
              <a:ext cx="1434902" cy="11527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F036BDB-33A5-4C40-9FDC-AF4F06A2C110}"/>
                </a:ext>
              </a:extLst>
            </p:cNvPr>
            <p:cNvSpPr/>
            <p:nvPr/>
          </p:nvSpPr>
          <p:spPr>
            <a:xfrm rot="5400000">
              <a:off x="3865949" y="4771534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CFF27B1-5D86-6244-753E-54E729301FE6}"/>
                </a:ext>
              </a:extLst>
            </p:cNvPr>
            <p:cNvSpPr txBox="1"/>
            <p:nvPr/>
          </p:nvSpPr>
          <p:spPr>
            <a:xfrm>
              <a:off x="4010509" y="4552833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4175DCE-3D4A-C058-BBE9-C362C4FD2F68}"/>
                </a:ext>
              </a:extLst>
            </p:cNvPr>
            <p:cNvGrpSpPr/>
            <p:nvPr/>
          </p:nvGrpSpPr>
          <p:grpSpPr>
            <a:xfrm rot="5400000">
              <a:off x="3250453" y="4680298"/>
              <a:ext cx="1009823" cy="764575"/>
              <a:chOff x="4571293" y="4195090"/>
              <a:chExt cx="1009821" cy="764575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F94E3557-11DB-64DA-80C4-F10E5E6A4C66}"/>
                  </a:ext>
                </a:extLst>
              </p:cNvPr>
              <p:cNvSpPr/>
              <p:nvPr/>
            </p:nvSpPr>
            <p:spPr>
              <a:xfrm>
                <a:off x="4590569" y="4270457"/>
                <a:ext cx="990545" cy="598046"/>
              </a:xfrm>
              <a:prstGeom prst="rect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4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D356869-6DF9-4F2E-10DF-30A147D546F7}"/>
                  </a:ext>
                </a:extLst>
              </p:cNvPr>
              <p:cNvSpPr txBox="1"/>
              <p:nvPr/>
            </p:nvSpPr>
            <p:spPr>
              <a:xfrm rot="16200000">
                <a:off x="4342894" y="4423489"/>
                <a:ext cx="7645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DRAM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566C76E0-6DD9-AB39-57BC-8C52D50F466F}"/>
                  </a:ext>
                </a:extLst>
              </p:cNvPr>
              <p:cNvGrpSpPr/>
              <p:nvPr/>
            </p:nvGrpSpPr>
            <p:grpSpPr>
              <a:xfrm>
                <a:off x="4862292" y="4377427"/>
                <a:ext cx="665658" cy="379105"/>
                <a:chOff x="8888097" y="4386670"/>
                <a:chExt cx="665658" cy="37910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643A478A-A72A-24BA-B6C4-FD96F4B69AA2}"/>
                    </a:ext>
                  </a:extLst>
                </p:cNvPr>
                <p:cNvSpPr/>
                <p:nvPr/>
              </p:nvSpPr>
              <p:spPr>
                <a:xfrm>
                  <a:off x="8941755" y="4386670"/>
                  <a:ext cx="612000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DDR4</a:t>
                  </a:r>
                  <a:endParaRPr lang="zh-CN" altLang="en-US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1AA139A8-3347-628A-BC6F-BE3EC907208E}"/>
                    </a:ext>
                  </a:extLst>
                </p:cNvPr>
                <p:cNvSpPr/>
                <p:nvPr/>
              </p:nvSpPr>
              <p:spPr>
                <a:xfrm>
                  <a:off x="8888097" y="4459775"/>
                  <a:ext cx="604613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984B0E3-5F8B-7CF0-08E4-6F81349A6EB0}"/>
                </a:ext>
              </a:extLst>
            </p:cNvPr>
            <p:cNvGrpSpPr/>
            <p:nvPr/>
          </p:nvGrpSpPr>
          <p:grpSpPr>
            <a:xfrm>
              <a:off x="4128861" y="4845831"/>
              <a:ext cx="453556" cy="664364"/>
              <a:chOff x="6237912" y="3285238"/>
              <a:chExt cx="453556" cy="664364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27C5C9C-328D-FDAE-75F9-414619DF030C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01DDAD2D-5559-F59D-BF7E-4EC79BC3A4F2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6760E249-5AF8-957E-E3F2-AB7C4B1B8626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9D57F2FB-0B6E-3084-7A6C-C3E8D5D90414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ED444FF1-7505-AAB4-5FF7-6EB9E78679EE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E3CA1FCC-51C9-8916-2DD3-0630CBD41A41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C9FF852-F1EE-185F-2AD2-82394F5147EF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672FCFEF-F198-6B64-BBE6-C24655409912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14891BB9-9AC6-9357-101E-2BF8ED8E3D5D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14439ACE-610F-BBBE-D696-8A8BB58F58A3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3BC7504F-277B-9B15-BFEF-4FF67E49B1E7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A761EFA8-0F3D-B5CE-B87B-B2B0459C2831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D33A265-75C7-4925-5AC3-BDC79A1C9AA1}"/>
                </a:ext>
              </a:extLst>
            </p:cNvPr>
            <p:cNvSpPr/>
            <p:nvPr/>
          </p:nvSpPr>
          <p:spPr>
            <a:xfrm>
              <a:off x="5895536" y="4498843"/>
              <a:ext cx="1384955" cy="115279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016E50D-AA66-00FA-6613-32B8B436CB1B}"/>
                </a:ext>
              </a:extLst>
            </p:cNvPr>
            <p:cNvSpPr/>
            <p:nvPr/>
          </p:nvSpPr>
          <p:spPr>
            <a:xfrm>
              <a:off x="3350497" y="2988458"/>
              <a:ext cx="3929994" cy="50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FA9E37A-4F8A-691B-3071-E045F17F6657}"/>
                </a:ext>
              </a:extLst>
            </p:cNvPr>
            <p:cNvSpPr/>
            <p:nvPr/>
          </p:nvSpPr>
          <p:spPr>
            <a:xfrm>
              <a:off x="3485257" y="3082995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PyTorch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9D22832-7135-1DF5-2F95-DA1C042CAD6F}"/>
                </a:ext>
              </a:extLst>
            </p:cNvPr>
            <p:cNvSpPr/>
            <p:nvPr/>
          </p:nvSpPr>
          <p:spPr>
            <a:xfrm>
              <a:off x="4779166" y="3082995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MindSpore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66387E1-9DBF-490B-C02D-FD8C9984861C}"/>
                </a:ext>
              </a:extLst>
            </p:cNvPr>
            <p:cNvSpPr/>
            <p:nvPr/>
          </p:nvSpPr>
          <p:spPr>
            <a:xfrm>
              <a:off x="6074454" y="3082995"/>
              <a:ext cx="1064073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TensorFlow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252CD2E-5CB2-7EBC-7527-B34AF48BAB24}"/>
                </a:ext>
              </a:extLst>
            </p:cNvPr>
            <p:cNvSpPr txBox="1"/>
            <p:nvPr/>
          </p:nvSpPr>
          <p:spPr>
            <a:xfrm>
              <a:off x="7273955" y="4090603"/>
              <a:ext cx="15857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32A8645-B179-3F9E-B2AC-09D82EBAEB17}"/>
                </a:ext>
              </a:extLst>
            </p:cNvPr>
            <p:cNvSpPr txBox="1"/>
            <p:nvPr/>
          </p:nvSpPr>
          <p:spPr>
            <a:xfrm>
              <a:off x="7103894" y="3581201"/>
              <a:ext cx="20208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69213A22-36D0-DCB9-D84B-E4FA4419259E}"/>
                </a:ext>
              </a:extLst>
            </p:cNvPr>
            <p:cNvGrpSpPr/>
            <p:nvPr/>
          </p:nvGrpSpPr>
          <p:grpSpPr>
            <a:xfrm>
              <a:off x="4927292" y="4656760"/>
              <a:ext cx="827650" cy="864004"/>
              <a:chOff x="4924759" y="4630310"/>
              <a:chExt cx="827650" cy="864004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01A609C7-3F79-651C-1426-1CBB3336208E}"/>
                  </a:ext>
                </a:extLst>
              </p:cNvPr>
              <p:cNvSpPr/>
              <p:nvPr/>
            </p:nvSpPr>
            <p:spPr>
              <a:xfrm>
                <a:off x="4924800" y="5205600"/>
                <a:ext cx="827609" cy="288714"/>
              </a:xfrm>
              <a:prstGeom prst="rect">
                <a:avLst/>
              </a:prstGeom>
              <a:solidFill>
                <a:srgbClr val="F6DCF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RoCE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2584738-613E-0FD8-30B9-18482009CD35}"/>
                  </a:ext>
                </a:extLst>
              </p:cNvPr>
              <p:cNvSpPr/>
              <p:nvPr/>
            </p:nvSpPr>
            <p:spPr>
              <a:xfrm>
                <a:off x="4924759" y="4630310"/>
                <a:ext cx="827610" cy="288714"/>
              </a:xfrm>
              <a:prstGeom prst="rect">
                <a:avLst/>
              </a:prstGeom>
              <a:solidFill>
                <a:srgbClr val="F6DCF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PCIe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BF173F5-2D2C-B8CE-CCCF-5A38520269CF}"/>
                  </a:ext>
                </a:extLst>
              </p:cNvPr>
              <p:cNvSpPr/>
              <p:nvPr/>
            </p:nvSpPr>
            <p:spPr>
              <a:xfrm>
                <a:off x="4924759" y="4917600"/>
                <a:ext cx="827610" cy="288714"/>
              </a:xfrm>
              <a:prstGeom prst="rect">
                <a:avLst/>
              </a:prstGeom>
              <a:solidFill>
                <a:srgbClr val="F6DCF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HCCS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3C6A2B1-CB66-1BFF-252C-91812D9658CC}"/>
                </a:ext>
              </a:extLst>
            </p:cNvPr>
            <p:cNvSpPr/>
            <p:nvPr/>
          </p:nvSpPr>
          <p:spPr>
            <a:xfrm>
              <a:off x="3481129" y="3582780"/>
              <a:ext cx="1446163" cy="32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Comm algorithm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46BE6BB-076A-26DC-B584-23C6AF8C7885}"/>
                </a:ext>
              </a:extLst>
            </p:cNvPr>
            <p:cNvSpPr/>
            <p:nvPr/>
          </p:nvSpPr>
          <p:spPr>
            <a:xfrm>
              <a:off x="5686845" y="3582780"/>
              <a:ext cx="1446163" cy="32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Comm collective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94863FF-0995-BCB3-B050-83FF46860065}"/>
                </a:ext>
              </a:extLst>
            </p:cNvPr>
            <p:cNvGrpSpPr/>
            <p:nvPr/>
          </p:nvGrpSpPr>
          <p:grpSpPr>
            <a:xfrm>
              <a:off x="6060354" y="4632049"/>
              <a:ext cx="1067463" cy="707573"/>
              <a:chOff x="2084816" y="4865273"/>
              <a:chExt cx="1067463" cy="707573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BF81A5E-1F6E-5850-3219-A61B1105F436}"/>
                  </a:ext>
                </a:extLst>
              </p:cNvPr>
              <p:cNvSpPr/>
              <p:nvPr/>
            </p:nvSpPr>
            <p:spPr>
              <a:xfrm>
                <a:off x="2084816" y="4865273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C5731D6E-396E-2F81-9122-9D17815967A6}"/>
                  </a:ext>
                </a:extLst>
              </p:cNvPr>
              <p:cNvSpPr/>
              <p:nvPr/>
            </p:nvSpPr>
            <p:spPr>
              <a:xfrm>
                <a:off x="2131232" y="490712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1996908B-7666-54D7-8C19-E13C9ADF7B91}"/>
                  </a:ext>
                </a:extLst>
              </p:cNvPr>
              <p:cNvSpPr/>
              <p:nvPr/>
            </p:nvSpPr>
            <p:spPr>
              <a:xfrm>
                <a:off x="2175551" y="495744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DDR4</a:t>
                </a:r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3DAB6BF-71A1-F6C3-F5E7-405419058A7C}"/>
                  </a:ext>
                </a:extLst>
              </p:cNvPr>
              <p:cNvSpPr/>
              <p:nvPr/>
            </p:nvSpPr>
            <p:spPr>
              <a:xfrm>
                <a:off x="2216279" y="4996846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3373D4E-90A4-233A-FDC9-E337B8B40F52}"/>
                </a:ext>
              </a:extLst>
            </p:cNvPr>
            <p:cNvSpPr txBox="1"/>
            <p:nvPr/>
          </p:nvSpPr>
          <p:spPr>
            <a:xfrm>
              <a:off x="6194301" y="5330089"/>
              <a:ext cx="7874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2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Ascend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57A7228-B781-A63B-0F2D-7CB8A23DCD6E}"/>
                </a:ext>
              </a:extLst>
            </p:cNvPr>
            <p:cNvSpPr/>
            <p:nvPr/>
          </p:nvSpPr>
          <p:spPr>
            <a:xfrm>
              <a:off x="6255550" y="4853922"/>
              <a:ext cx="547542" cy="1839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AICore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E82BA5F-3D74-A825-9744-9B4359D84F7B}"/>
                </a:ext>
              </a:extLst>
            </p:cNvPr>
            <p:cNvSpPr/>
            <p:nvPr/>
          </p:nvSpPr>
          <p:spPr>
            <a:xfrm>
              <a:off x="6255550" y="5089628"/>
              <a:ext cx="548278" cy="1835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AICPU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257AC9A-C5F5-44CF-BC58-BF8C71979293}"/>
                </a:ext>
              </a:extLst>
            </p:cNvPr>
            <p:cNvSpPr/>
            <p:nvPr/>
          </p:nvSpPr>
          <p:spPr>
            <a:xfrm rot="5400000">
              <a:off x="6736206" y="4962272"/>
              <a:ext cx="422634" cy="2059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HBM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AutoShape 2">
            <a:extLst>
              <a:ext uri="{FF2B5EF4-FFF2-40B4-BE49-F238E27FC236}">
                <a16:creationId xmlns:a16="http://schemas.microsoft.com/office/drawing/2014/main" id="{739D6E5B-B0E6-3848-3547-6FBD95FD7A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矩形: 圆角 25">
            <a:extLst>
              <a:ext uri="{FF2B5EF4-FFF2-40B4-BE49-F238E27FC236}">
                <a16:creationId xmlns:a16="http://schemas.microsoft.com/office/drawing/2014/main" id="{A0DF703C-6B43-E1A2-7A5F-620D1C3322C6}"/>
              </a:ext>
            </a:extLst>
          </p:cNvPr>
          <p:cNvSpPr/>
          <p:nvPr/>
        </p:nvSpPr>
        <p:spPr>
          <a:xfrm>
            <a:off x="429173" y="5586091"/>
            <a:ext cx="4733691" cy="601340"/>
          </a:xfrm>
          <a:prstGeom prst="roundRect">
            <a:avLst/>
          </a:prstGeom>
          <a:solidFill>
            <a:srgbClr val="F18870">
              <a:lumMod val="20000"/>
              <a:lumOff val="80000"/>
            </a:srgbClr>
          </a:solidFill>
          <a:ln w="28575" cap="flat" cmpd="sng" algn="ctr">
            <a:solidFill>
              <a:srgbClr val="F1887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/>
              <a:t>Hardware-agnostic bottleneck</a:t>
            </a:r>
            <a:endParaRPr lang="en-US" altLang="zh-CN" sz="2000" kern="0" dirty="0"/>
          </a:p>
        </p:txBody>
      </p:sp>
      <p:sp>
        <p:nvSpPr>
          <p:cNvPr id="81" name="矩形: 圆角 25">
            <a:extLst>
              <a:ext uri="{FF2B5EF4-FFF2-40B4-BE49-F238E27FC236}">
                <a16:creationId xmlns:a16="http://schemas.microsoft.com/office/drawing/2014/main" id="{508D8345-1F99-083F-A04D-F2774128CBF9}"/>
              </a:ext>
            </a:extLst>
          </p:cNvPr>
          <p:cNvSpPr/>
          <p:nvPr/>
        </p:nvSpPr>
        <p:spPr>
          <a:xfrm>
            <a:off x="6597803" y="5585083"/>
            <a:ext cx="4733691" cy="601340"/>
          </a:xfrm>
          <a:prstGeom prst="roundRect">
            <a:avLst/>
          </a:prstGeom>
          <a:solidFill>
            <a:srgbClr val="F18870">
              <a:lumMod val="20000"/>
              <a:lumOff val="80000"/>
            </a:srgbClr>
          </a:solidFill>
          <a:ln w="28575" cap="flat" cmpd="sng" algn="ctr">
            <a:solidFill>
              <a:srgbClr val="F1887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Hardware-specific bottleneck</a:t>
            </a:r>
          </a:p>
        </p:txBody>
      </p:sp>
      <p:sp>
        <p:nvSpPr>
          <p:cNvPr id="82" name="矩形: 圆角 25">
            <a:extLst>
              <a:ext uri="{FF2B5EF4-FFF2-40B4-BE49-F238E27FC236}">
                <a16:creationId xmlns:a16="http://schemas.microsoft.com/office/drawing/2014/main" id="{1F7BFC76-6DD0-FF3D-FF0C-0EF87D9304F5}"/>
              </a:ext>
            </a:extLst>
          </p:cNvPr>
          <p:cNvSpPr/>
          <p:nvPr/>
        </p:nvSpPr>
        <p:spPr>
          <a:xfrm>
            <a:off x="424756" y="4693101"/>
            <a:ext cx="4733691" cy="6013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Same hierarchical training paradigm</a:t>
            </a:r>
          </a:p>
        </p:txBody>
      </p:sp>
      <p:sp>
        <p:nvSpPr>
          <p:cNvPr id="83" name="矩形: 圆角 25">
            <a:extLst>
              <a:ext uri="{FF2B5EF4-FFF2-40B4-BE49-F238E27FC236}">
                <a16:creationId xmlns:a16="http://schemas.microsoft.com/office/drawing/2014/main" id="{1967FAFB-67C0-4B3C-1F21-0DB92F4DBE19}"/>
              </a:ext>
            </a:extLst>
          </p:cNvPr>
          <p:cNvSpPr/>
          <p:nvPr/>
        </p:nvSpPr>
        <p:spPr>
          <a:xfrm>
            <a:off x="6597804" y="4691974"/>
            <a:ext cx="4733691" cy="6013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2000" b="1" dirty="0"/>
              <a:t>Differences in chip architecture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A94BE801-1B4C-1CAA-2B1E-526E94BB79F7}"/>
              </a:ext>
            </a:extLst>
          </p:cNvPr>
          <p:cNvCxnSpPr>
            <a:cxnSpLocks/>
          </p:cNvCxnSpPr>
          <p:nvPr/>
        </p:nvCxnSpPr>
        <p:spPr>
          <a:xfrm>
            <a:off x="5929312" y="1207031"/>
            <a:ext cx="0" cy="503287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C303808A-52D4-632C-290B-AF23A95063BC}"/>
              </a:ext>
            </a:extLst>
          </p:cNvPr>
          <p:cNvSpPr/>
          <p:nvPr/>
        </p:nvSpPr>
        <p:spPr>
          <a:xfrm>
            <a:off x="6354500" y="2162785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AECA99-AD29-703C-7A2D-A6180A085E95}"/>
              </a:ext>
            </a:extLst>
          </p:cNvPr>
          <p:cNvSpPr/>
          <p:nvPr/>
        </p:nvSpPr>
        <p:spPr>
          <a:xfrm>
            <a:off x="6357575" y="2462768"/>
            <a:ext cx="2375511" cy="42545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Shared Memory/L1 Cache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62F7769-98E2-F58C-CAC8-80BDE25A90A8}"/>
              </a:ext>
            </a:extLst>
          </p:cNvPr>
          <p:cNvSpPr/>
          <p:nvPr/>
        </p:nvSpPr>
        <p:spPr>
          <a:xfrm>
            <a:off x="6357575" y="2955358"/>
            <a:ext cx="2375511" cy="431035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HBM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BC1A181-2475-0EF3-FD7F-93C461C35A9D}"/>
              </a:ext>
            </a:extLst>
          </p:cNvPr>
          <p:cNvSpPr/>
          <p:nvPr/>
        </p:nvSpPr>
        <p:spPr>
          <a:xfrm>
            <a:off x="6274859" y="1513006"/>
            <a:ext cx="2540944" cy="194302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E9BD63-0079-C4E5-523C-45A97116AE35}"/>
              </a:ext>
            </a:extLst>
          </p:cNvPr>
          <p:cNvGrpSpPr/>
          <p:nvPr/>
        </p:nvGrpSpPr>
        <p:grpSpPr>
          <a:xfrm>
            <a:off x="6354500" y="1563567"/>
            <a:ext cx="1136856" cy="556115"/>
            <a:chOff x="4928240" y="2186062"/>
            <a:chExt cx="1214216" cy="556115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8F72BEA0-9A08-0CF0-597E-A48F1CE34EB0}"/>
                </a:ext>
              </a:extLst>
            </p:cNvPr>
            <p:cNvSpPr/>
            <p:nvPr/>
          </p:nvSpPr>
          <p:spPr>
            <a:xfrm>
              <a:off x="4928240" y="2186062"/>
              <a:ext cx="1214216" cy="5561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800" b="1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ALU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DEF5DC28-137D-6193-2816-F58CF1F3B2D0}"/>
                </a:ext>
              </a:extLst>
            </p:cNvPr>
            <p:cNvSpPr/>
            <p:nvPr/>
          </p:nvSpPr>
          <p:spPr>
            <a:xfrm>
              <a:off x="4968381" y="2235230"/>
              <a:ext cx="483636" cy="2937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b="1" kern="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Cuda </a:t>
              </a: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Core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2D84E30-1909-EBF1-B935-83CE0BBABFC5}"/>
                </a:ext>
              </a:extLst>
            </p:cNvPr>
            <p:cNvSpPr/>
            <p:nvPr/>
          </p:nvSpPr>
          <p:spPr>
            <a:xfrm>
              <a:off x="5508870" y="2235325"/>
              <a:ext cx="590747" cy="293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b="1" kern="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Tensor </a:t>
              </a: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Core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CA0FF04-7CEE-17DF-1393-59FA2DF50FB7}"/>
              </a:ext>
            </a:extLst>
          </p:cNvPr>
          <p:cNvGrpSpPr/>
          <p:nvPr/>
        </p:nvGrpSpPr>
        <p:grpSpPr>
          <a:xfrm>
            <a:off x="9126189" y="1495133"/>
            <a:ext cx="2540944" cy="1943020"/>
            <a:chOff x="5018387" y="3970999"/>
            <a:chExt cx="2540944" cy="1943020"/>
          </a:xfrm>
        </p:grpSpPr>
        <p:sp>
          <p:nvSpPr>
            <p:cNvPr id="88" name="AutoShape 2">
              <a:extLst>
                <a:ext uri="{FF2B5EF4-FFF2-40B4-BE49-F238E27FC236}">
                  <a16:creationId xmlns:a16="http://schemas.microsoft.com/office/drawing/2014/main" id="{3479E64D-ED79-D156-B13B-ADD74CFF85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0087" y="4242381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717BD3B8-C5CA-233C-634F-DE28FC852186}"/>
                </a:ext>
              </a:extLst>
            </p:cNvPr>
            <p:cNvSpPr/>
            <p:nvPr/>
          </p:nvSpPr>
          <p:spPr>
            <a:xfrm>
              <a:off x="5100859" y="4934188"/>
              <a:ext cx="2376000" cy="425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Cache/Buffer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A89231E-4E4B-4436-1110-196D2066928A}"/>
                </a:ext>
              </a:extLst>
            </p:cNvPr>
            <p:cNvSpPr/>
            <p:nvPr/>
          </p:nvSpPr>
          <p:spPr>
            <a:xfrm>
              <a:off x="5100859" y="5427852"/>
              <a:ext cx="2376000" cy="431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HBM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660C31EB-A2BB-D939-9E1E-CC2D236BA9A3}"/>
                </a:ext>
              </a:extLst>
            </p:cNvPr>
            <p:cNvSpPr/>
            <p:nvPr/>
          </p:nvSpPr>
          <p:spPr>
            <a:xfrm>
              <a:off x="5089914" y="4083923"/>
              <a:ext cx="818536" cy="6563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AICPU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EABFA033-B6D5-5614-FDC8-A2F3A8A671F1}"/>
                </a:ext>
              </a:extLst>
            </p:cNvPr>
            <p:cNvSpPr/>
            <p:nvPr/>
          </p:nvSpPr>
          <p:spPr>
            <a:xfrm>
              <a:off x="5166114" y="4152747"/>
              <a:ext cx="818536" cy="6563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AICPU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6244AD31-0AD5-DB6F-DB1D-3C3AA962FDBE}"/>
                </a:ext>
              </a:extLst>
            </p:cNvPr>
            <p:cNvSpPr/>
            <p:nvPr/>
          </p:nvSpPr>
          <p:spPr>
            <a:xfrm>
              <a:off x="5018387" y="3970999"/>
              <a:ext cx="2540944" cy="194302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8313B113-B754-9D62-A6F1-832C8B97D704}"/>
                </a:ext>
              </a:extLst>
            </p:cNvPr>
            <p:cNvSpPr/>
            <p:nvPr/>
          </p:nvSpPr>
          <p:spPr>
            <a:xfrm>
              <a:off x="6097363" y="4038467"/>
              <a:ext cx="1214216" cy="5561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800" b="1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ALU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2E18873A-407A-2B8A-F9A5-BED369B07068}"/>
                </a:ext>
              </a:extLst>
            </p:cNvPr>
            <p:cNvSpPr/>
            <p:nvPr/>
          </p:nvSpPr>
          <p:spPr>
            <a:xfrm>
              <a:off x="6156303" y="4107132"/>
              <a:ext cx="1214216" cy="5561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800" b="1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ALU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EEF495E4-803B-D60D-E0B3-DD46BA17AB25}"/>
                </a:ext>
              </a:extLst>
            </p:cNvPr>
            <p:cNvSpPr/>
            <p:nvPr/>
          </p:nvSpPr>
          <p:spPr>
            <a:xfrm>
              <a:off x="6208577" y="4178738"/>
              <a:ext cx="1214216" cy="5561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800" b="1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ALU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DD315ED0-F2BE-8302-090D-99DBBAAB80FE}"/>
                </a:ext>
              </a:extLst>
            </p:cNvPr>
            <p:cNvSpPr/>
            <p:nvPr/>
          </p:nvSpPr>
          <p:spPr>
            <a:xfrm>
              <a:off x="6267570" y="4257999"/>
              <a:ext cx="1214216" cy="5561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800" b="1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AICore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583D8290-841C-0BA0-AED0-585B26C78924}"/>
                </a:ext>
              </a:extLst>
            </p:cNvPr>
            <p:cNvSpPr/>
            <p:nvPr/>
          </p:nvSpPr>
          <p:spPr>
            <a:xfrm>
              <a:off x="6339277" y="4290620"/>
              <a:ext cx="476924" cy="28701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b="1" kern="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Cube</a:t>
              </a: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F0EF72C-6923-719C-CEB8-CCF113925A6C}"/>
                </a:ext>
              </a:extLst>
            </p:cNvPr>
            <p:cNvSpPr/>
            <p:nvPr/>
          </p:nvSpPr>
          <p:spPr>
            <a:xfrm>
              <a:off x="6873909" y="4288757"/>
              <a:ext cx="534311" cy="12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b="1" kern="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Vector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045A24D-F40D-F5DB-E22F-7D0F14F5AAFE}"/>
                </a:ext>
              </a:extLst>
            </p:cNvPr>
            <p:cNvSpPr/>
            <p:nvPr/>
          </p:nvSpPr>
          <p:spPr>
            <a:xfrm>
              <a:off x="6873908" y="4449770"/>
              <a:ext cx="534311" cy="12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b="1" kern="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Scalar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5A503EBD-81AB-39EB-644B-3F30EFAD66A0}"/>
              </a:ext>
            </a:extLst>
          </p:cNvPr>
          <p:cNvSpPr txBox="1"/>
          <p:nvPr/>
        </p:nvSpPr>
        <p:spPr>
          <a:xfrm>
            <a:off x="7136517" y="3632115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29CAECF8-3E72-3BD4-6508-15961272CB7E}"/>
              </a:ext>
            </a:extLst>
          </p:cNvPr>
          <p:cNvSpPr txBox="1"/>
          <p:nvPr/>
        </p:nvSpPr>
        <p:spPr>
          <a:xfrm>
            <a:off x="10041670" y="3632115"/>
            <a:ext cx="728084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NPU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33F6558-08BE-C9BF-4189-9760841B2C66}"/>
              </a:ext>
            </a:extLst>
          </p:cNvPr>
          <p:cNvSpPr/>
          <p:nvPr/>
        </p:nvSpPr>
        <p:spPr>
          <a:xfrm>
            <a:off x="6953573" y="2162785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807D9835-7ED5-E0FA-8332-97F10630A4C7}"/>
              </a:ext>
            </a:extLst>
          </p:cNvPr>
          <p:cNvSpPr/>
          <p:nvPr/>
        </p:nvSpPr>
        <p:spPr>
          <a:xfrm>
            <a:off x="7583826" y="1562862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E9050F9-DC7D-B1B9-273E-1E56910C3C2F}"/>
              </a:ext>
            </a:extLst>
          </p:cNvPr>
          <p:cNvSpPr/>
          <p:nvPr/>
        </p:nvSpPr>
        <p:spPr>
          <a:xfrm>
            <a:off x="8182899" y="1566920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98F82F06-91D4-953F-C057-55804796B342}"/>
              </a:ext>
            </a:extLst>
          </p:cNvPr>
          <p:cNvSpPr/>
          <p:nvPr/>
        </p:nvSpPr>
        <p:spPr>
          <a:xfrm>
            <a:off x="7587636" y="1864350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B7707C1-5F86-1B88-69DE-9BBFF7E7BE57}"/>
              </a:ext>
            </a:extLst>
          </p:cNvPr>
          <p:cNvSpPr/>
          <p:nvPr/>
        </p:nvSpPr>
        <p:spPr>
          <a:xfrm>
            <a:off x="8186709" y="1868408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5B5C40B8-82CA-53F0-C3E5-57F522BC21A7}"/>
              </a:ext>
            </a:extLst>
          </p:cNvPr>
          <p:cNvSpPr/>
          <p:nvPr/>
        </p:nvSpPr>
        <p:spPr>
          <a:xfrm>
            <a:off x="7590024" y="2162512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AC89C74E-1A1D-BEEB-1E5F-6DE3956DDDFA}"/>
              </a:ext>
            </a:extLst>
          </p:cNvPr>
          <p:cNvSpPr/>
          <p:nvPr/>
        </p:nvSpPr>
        <p:spPr>
          <a:xfrm>
            <a:off x="8189097" y="2166570"/>
            <a:ext cx="540000" cy="239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26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CCFB62-A29B-4323-B4AB-228101A2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64DFF-4A0C-4D00-97B7-0FE38159D3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CA454120-A09B-3C2C-8D65-45806C73FC69}"/>
              </a:ext>
            </a:extLst>
          </p:cNvPr>
          <p:cNvSpPr txBox="1">
            <a:spLocks/>
          </p:cNvSpPr>
          <p:nvPr/>
        </p:nvSpPr>
        <p:spPr>
          <a:xfrm>
            <a:off x="608400" y="347057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/>
              <a:t>Insights</a:t>
            </a:r>
            <a:endParaRPr lang="en-US" altLang="zh-CN" sz="2800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56D320B1-64DE-D7A3-B698-30A6C3E82056}"/>
              </a:ext>
            </a:extLst>
          </p:cNvPr>
          <p:cNvSpPr/>
          <p:nvPr/>
        </p:nvSpPr>
        <p:spPr>
          <a:xfrm>
            <a:off x="812801" y="1753575"/>
            <a:ext cx="10374244" cy="42480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A9CBFD2-35F2-3A54-A3E0-183DF373E465}"/>
              </a:ext>
            </a:extLst>
          </p:cNvPr>
          <p:cNvSpPr/>
          <p:nvPr/>
        </p:nvSpPr>
        <p:spPr>
          <a:xfrm>
            <a:off x="3960000" y="1819798"/>
            <a:ext cx="3929994" cy="72000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Parallel strategy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E357603-726A-EE0A-521F-E82977D7F9B6}"/>
              </a:ext>
            </a:extLst>
          </p:cNvPr>
          <p:cNvSpPr/>
          <p:nvPr/>
        </p:nvSpPr>
        <p:spPr>
          <a:xfrm>
            <a:off x="3440452" y="3636158"/>
            <a:ext cx="216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Operator dispatch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5C5C799-634B-C0A6-8AD3-1517E4FC98BE}"/>
              </a:ext>
            </a:extLst>
          </p:cNvPr>
          <p:cNvSpPr/>
          <p:nvPr/>
        </p:nvSpPr>
        <p:spPr>
          <a:xfrm>
            <a:off x="5875949" y="3636158"/>
            <a:ext cx="2515379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Operator computation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B0E0D28-B287-B178-40C0-359ED19686A4}"/>
              </a:ext>
            </a:extLst>
          </p:cNvPr>
          <p:cNvSpPr txBox="1"/>
          <p:nvPr/>
        </p:nvSpPr>
        <p:spPr>
          <a:xfrm>
            <a:off x="4473693" y="1226901"/>
            <a:ext cx="2911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Training process</a:t>
            </a:r>
            <a:endParaRPr lang="zh-CN" altLang="en-US" sz="2000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40D0766-402D-BDC6-BC57-FC21B1B395C7}"/>
              </a:ext>
            </a:extLst>
          </p:cNvPr>
          <p:cNvSpPr/>
          <p:nvPr/>
        </p:nvSpPr>
        <p:spPr>
          <a:xfrm>
            <a:off x="8666825" y="3636158"/>
            <a:ext cx="234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communication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4589EC6-51EB-A1B0-7D18-3A338DD98A12}"/>
              </a:ext>
            </a:extLst>
          </p:cNvPr>
          <p:cNvGrpSpPr/>
          <p:nvPr/>
        </p:nvGrpSpPr>
        <p:grpSpPr>
          <a:xfrm>
            <a:off x="1420837" y="4632121"/>
            <a:ext cx="1327692" cy="1014664"/>
            <a:chOff x="-2090099" y="1800406"/>
            <a:chExt cx="1327692" cy="101466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7FC48B4-5813-FAE1-C670-18BDEF34C3EC}"/>
                </a:ext>
              </a:extLst>
            </p:cNvPr>
            <p:cNvSpPr/>
            <p:nvPr/>
          </p:nvSpPr>
          <p:spPr>
            <a:xfrm rot="5400000">
              <a:off x="-1597227" y="2019107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E318E8C-B5B8-29A1-7505-98DF856FA3DE}"/>
                </a:ext>
              </a:extLst>
            </p:cNvPr>
            <p:cNvSpPr txBox="1"/>
            <p:nvPr/>
          </p:nvSpPr>
          <p:spPr>
            <a:xfrm>
              <a:off x="-1452667" y="1800406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71E16CE-A9EE-5EDA-AE03-52BF83255675}"/>
                </a:ext>
              </a:extLst>
            </p:cNvPr>
            <p:cNvGrpSpPr/>
            <p:nvPr/>
          </p:nvGrpSpPr>
          <p:grpSpPr>
            <a:xfrm rot="5400000">
              <a:off x="-2212723" y="1927871"/>
              <a:ext cx="1009823" cy="764575"/>
              <a:chOff x="4571293" y="4195090"/>
              <a:chExt cx="1009821" cy="764575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E886039-721B-4044-04C1-F36EE8D57E41}"/>
                  </a:ext>
                </a:extLst>
              </p:cNvPr>
              <p:cNvSpPr/>
              <p:nvPr/>
            </p:nvSpPr>
            <p:spPr>
              <a:xfrm>
                <a:off x="4590569" y="4270457"/>
                <a:ext cx="990545" cy="598046"/>
              </a:xfrm>
              <a:prstGeom prst="rect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4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9848372-C44D-0D25-275B-EDCBC8200383}"/>
                  </a:ext>
                </a:extLst>
              </p:cNvPr>
              <p:cNvSpPr txBox="1"/>
              <p:nvPr/>
            </p:nvSpPr>
            <p:spPr>
              <a:xfrm rot="16200000">
                <a:off x="4342894" y="4423489"/>
                <a:ext cx="7645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DRAM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10A85E22-D70B-C0FF-552D-A03BC73456A7}"/>
                  </a:ext>
                </a:extLst>
              </p:cNvPr>
              <p:cNvGrpSpPr/>
              <p:nvPr/>
            </p:nvGrpSpPr>
            <p:grpSpPr>
              <a:xfrm>
                <a:off x="4862292" y="4377427"/>
                <a:ext cx="665658" cy="379105"/>
                <a:chOff x="8888097" y="4386670"/>
                <a:chExt cx="665658" cy="37910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C1996CC4-F4A2-EC14-2F0D-B4256371A9D2}"/>
                    </a:ext>
                  </a:extLst>
                </p:cNvPr>
                <p:cNvSpPr/>
                <p:nvPr/>
              </p:nvSpPr>
              <p:spPr>
                <a:xfrm>
                  <a:off x="8941755" y="4386670"/>
                  <a:ext cx="612000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DDR4</a:t>
                  </a:r>
                  <a:endParaRPr lang="zh-CN" altLang="en-US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55423450-FAC6-AD60-0BC7-14037EBA3019}"/>
                    </a:ext>
                  </a:extLst>
                </p:cNvPr>
                <p:cNvSpPr/>
                <p:nvPr/>
              </p:nvSpPr>
              <p:spPr>
                <a:xfrm>
                  <a:off x="8888097" y="4459775"/>
                  <a:ext cx="604613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45583CB-C762-15C5-A18C-02D8744318D0}"/>
                </a:ext>
              </a:extLst>
            </p:cNvPr>
            <p:cNvGrpSpPr/>
            <p:nvPr/>
          </p:nvGrpSpPr>
          <p:grpSpPr>
            <a:xfrm>
              <a:off x="-1334315" y="2093404"/>
              <a:ext cx="453556" cy="664364"/>
              <a:chOff x="6237912" y="3285238"/>
              <a:chExt cx="453556" cy="664364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03B7E8A9-1486-C375-F291-40E87AA9D738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BEC759B8-A5D9-4452-937F-7EB85BEC23AF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1342B66D-D28E-E881-19B1-1BAC1D31AD64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8772C65E-9B87-4168-FF6B-CC71D7B27BAB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415891DD-33BD-2988-E602-BB47AB272581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83F515A9-6F6D-00AC-4EF5-B689DB8AED19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6B92B63F-BD52-D8BA-1121-29E2158397D6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25E17DA6-EEB6-E2F1-DD6F-FC2CBBCB294B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0CF82B1A-CE4A-1F3B-E94B-4AA9A04D5D29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93D6C2BC-A4D9-D15F-184D-F19C55A3BBFD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3CE0C8FC-DA4D-60E2-3A9C-69FB4DCA35EF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2427C6B3-9652-C359-104F-0688DB23526F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7DC9834D-3FA9-6A6D-1A01-ADEC0F8FCA7A}"/>
              </a:ext>
            </a:extLst>
          </p:cNvPr>
          <p:cNvGrpSpPr/>
          <p:nvPr/>
        </p:nvGrpSpPr>
        <p:grpSpPr>
          <a:xfrm>
            <a:off x="3974585" y="2698551"/>
            <a:ext cx="3929994" cy="504000"/>
            <a:chOff x="1575163" y="3175293"/>
            <a:chExt cx="3929994" cy="504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BC8EE51-0FE9-8B7B-0521-458F76337A4A}"/>
                </a:ext>
              </a:extLst>
            </p:cNvPr>
            <p:cNvSpPr/>
            <p:nvPr/>
          </p:nvSpPr>
          <p:spPr>
            <a:xfrm>
              <a:off x="1575163" y="3175293"/>
              <a:ext cx="3929994" cy="50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F81E6DE-5558-AE6C-05B0-98BC103B36ED}"/>
                </a:ext>
              </a:extLst>
            </p:cNvPr>
            <p:cNvSpPr/>
            <p:nvPr/>
          </p:nvSpPr>
          <p:spPr>
            <a:xfrm>
              <a:off x="1709923" y="3269830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PyTorch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2AC5880-2C32-7EA8-BBA8-050112412D75}"/>
                </a:ext>
              </a:extLst>
            </p:cNvPr>
            <p:cNvSpPr/>
            <p:nvPr/>
          </p:nvSpPr>
          <p:spPr>
            <a:xfrm>
              <a:off x="3003832" y="3269830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MindSpore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E367C24-A534-977D-22B2-2B57B8C35A35}"/>
                </a:ext>
              </a:extLst>
            </p:cNvPr>
            <p:cNvSpPr/>
            <p:nvPr/>
          </p:nvSpPr>
          <p:spPr>
            <a:xfrm>
              <a:off x="4299120" y="3269830"/>
              <a:ext cx="1064073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TensorFlow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DF25C6E-70FD-74E1-3E78-6FCC588381EE}"/>
              </a:ext>
            </a:extLst>
          </p:cNvPr>
          <p:cNvGrpSpPr/>
          <p:nvPr/>
        </p:nvGrpSpPr>
        <p:grpSpPr>
          <a:xfrm>
            <a:off x="9428354" y="4717027"/>
            <a:ext cx="827650" cy="864004"/>
            <a:chOff x="4924759" y="4630310"/>
            <a:chExt cx="827650" cy="864004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104E0FE2-0A4B-595F-392A-96313D85E113}"/>
                </a:ext>
              </a:extLst>
            </p:cNvPr>
            <p:cNvSpPr/>
            <p:nvPr/>
          </p:nvSpPr>
          <p:spPr>
            <a:xfrm>
              <a:off x="4924800" y="5205600"/>
              <a:ext cx="827609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3AFD7CE-2458-D2EC-5701-6F42E133D95D}"/>
                </a:ext>
              </a:extLst>
            </p:cNvPr>
            <p:cNvSpPr/>
            <p:nvPr/>
          </p:nvSpPr>
          <p:spPr>
            <a:xfrm>
              <a:off x="4924759" y="4630310"/>
              <a:ext cx="827610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PCIe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E527C7C-4D42-8BFC-9D5A-599715AFCFAF}"/>
                </a:ext>
              </a:extLst>
            </p:cNvPr>
            <p:cNvSpPr/>
            <p:nvPr/>
          </p:nvSpPr>
          <p:spPr>
            <a:xfrm>
              <a:off x="4924759" y="4917600"/>
              <a:ext cx="827610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HCCS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B152888-307B-FF4D-F8E6-2FA71D304233}"/>
              </a:ext>
            </a:extLst>
          </p:cNvPr>
          <p:cNvGrpSpPr/>
          <p:nvPr/>
        </p:nvGrpSpPr>
        <p:grpSpPr>
          <a:xfrm>
            <a:off x="6573936" y="4667317"/>
            <a:ext cx="1067463" cy="1005817"/>
            <a:chOff x="597178" y="1879622"/>
            <a:chExt cx="1067463" cy="1005817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33A20DF1-7817-8327-A727-4E8F13E9B232}"/>
                </a:ext>
              </a:extLst>
            </p:cNvPr>
            <p:cNvGrpSpPr/>
            <p:nvPr/>
          </p:nvGrpSpPr>
          <p:grpSpPr>
            <a:xfrm>
              <a:off x="597178" y="1879622"/>
              <a:ext cx="1067463" cy="707573"/>
              <a:chOff x="2084816" y="4865273"/>
              <a:chExt cx="1067463" cy="707573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4FCE287-E750-E669-5007-9F9D8C669524}"/>
                  </a:ext>
                </a:extLst>
              </p:cNvPr>
              <p:cNvSpPr/>
              <p:nvPr/>
            </p:nvSpPr>
            <p:spPr>
              <a:xfrm>
                <a:off x="2084816" y="4865273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D64DAF0F-F59D-6565-C665-F1CA6DAD8665}"/>
                  </a:ext>
                </a:extLst>
              </p:cNvPr>
              <p:cNvSpPr/>
              <p:nvPr/>
            </p:nvSpPr>
            <p:spPr>
              <a:xfrm>
                <a:off x="2131232" y="490712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1F4DCD71-D03E-5DD4-0DD8-F2F9940765E9}"/>
                  </a:ext>
                </a:extLst>
              </p:cNvPr>
              <p:cNvSpPr/>
              <p:nvPr/>
            </p:nvSpPr>
            <p:spPr>
              <a:xfrm>
                <a:off x="2175551" y="495744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DDR4</a:t>
                </a:r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B9EA03C-52CF-8799-EA9C-17AC9BBD2739}"/>
                  </a:ext>
                </a:extLst>
              </p:cNvPr>
              <p:cNvSpPr/>
              <p:nvPr/>
            </p:nvSpPr>
            <p:spPr>
              <a:xfrm>
                <a:off x="2216279" y="4996846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31421AE-359A-93DD-ECBC-8FD03BEBFA39}"/>
                </a:ext>
              </a:extLst>
            </p:cNvPr>
            <p:cNvSpPr txBox="1"/>
            <p:nvPr/>
          </p:nvSpPr>
          <p:spPr>
            <a:xfrm>
              <a:off x="731125" y="2577662"/>
              <a:ext cx="7874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2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NPU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91D9B2C-DF25-BD9A-41DE-6B327566E97C}"/>
                </a:ext>
              </a:extLst>
            </p:cNvPr>
            <p:cNvSpPr/>
            <p:nvPr/>
          </p:nvSpPr>
          <p:spPr>
            <a:xfrm>
              <a:off x="792374" y="2101495"/>
              <a:ext cx="547542" cy="1839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AICore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C25C7E1-5B57-B66D-9EE4-0494882A3BB7}"/>
                </a:ext>
              </a:extLst>
            </p:cNvPr>
            <p:cNvSpPr/>
            <p:nvPr/>
          </p:nvSpPr>
          <p:spPr>
            <a:xfrm>
              <a:off x="792374" y="2337201"/>
              <a:ext cx="548278" cy="1835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AICPU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FD7B867-0F57-4953-1572-A0D5638DCA23}"/>
                </a:ext>
              </a:extLst>
            </p:cNvPr>
            <p:cNvSpPr/>
            <p:nvPr/>
          </p:nvSpPr>
          <p:spPr>
            <a:xfrm rot="5400000">
              <a:off x="1273030" y="2209845"/>
              <a:ext cx="422634" cy="2059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HBM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F57D1FB0-0882-2B6E-3BBC-BBE59598618B}"/>
              </a:ext>
            </a:extLst>
          </p:cNvPr>
          <p:cNvSpPr/>
          <p:nvPr/>
        </p:nvSpPr>
        <p:spPr>
          <a:xfrm>
            <a:off x="1004955" y="3636158"/>
            <a:ext cx="216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preparation</a:t>
            </a: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7C359F6-624A-052A-49DF-62471B23205C}"/>
              </a:ext>
            </a:extLst>
          </p:cNvPr>
          <p:cNvGrpSpPr/>
          <p:nvPr/>
        </p:nvGrpSpPr>
        <p:grpSpPr>
          <a:xfrm>
            <a:off x="4181004" y="4632121"/>
            <a:ext cx="690260" cy="1012774"/>
            <a:chOff x="2662965" y="4991977"/>
            <a:chExt cx="690260" cy="1012774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A81B623C-2741-3ACB-7D06-B5670F16C1A8}"/>
                </a:ext>
              </a:extLst>
            </p:cNvPr>
            <p:cNvSpPr/>
            <p:nvPr/>
          </p:nvSpPr>
          <p:spPr>
            <a:xfrm rot="5400000">
              <a:off x="2518405" y="5210678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8EA20910-C1D3-1629-2263-4463DC2BB5C6}"/>
                </a:ext>
              </a:extLst>
            </p:cNvPr>
            <p:cNvSpPr txBox="1"/>
            <p:nvPr/>
          </p:nvSpPr>
          <p:spPr>
            <a:xfrm>
              <a:off x="2662965" y="4991977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ED6649E6-8DEF-E5D8-ADDA-E0ABB01F22F8}"/>
                </a:ext>
              </a:extLst>
            </p:cNvPr>
            <p:cNvGrpSpPr/>
            <p:nvPr/>
          </p:nvGrpSpPr>
          <p:grpSpPr>
            <a:xfrm>
              <a:off x="2781317" y="5284975"/>
              <a:ext cx="453556" cy="664364"/>
              <a:chOff x="6237912" y="3285238"/>
              <a:chExt cx="453556" cy="664364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C632E2B8-C61C-C7BA-8AF2-9D31208296F4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555CF8A7-0A20-2D1A-1412-E51FE30E0498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117C3F7-730A-5F3A-5FFA-3CCAA97B46D4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069728D8-E9E4-81D8-7BA2-461827BF356A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026AEA0B-090F-6426-3209-A76F27F02B61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92D5BE09-EECD-D4F7-0528-DA5D78F67925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8D094434-C889-150C-0FDD-0176F0AD835F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3B695EEB-B61A-5FF2-F50F-5AB0C587847C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74B1087D-473D-2A02-B192-A85F79D351D5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A0D81FDD-215E-6079-1672-2C311D5B89B3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7DF372E5-2714-F35A-1903-FF04E1B0B8A5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D4A05A07-5B85-7694-B899-EFE6B7B4A04B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9AAD8EF-8A9A-2ABE-D27A-D0AA3B2453A8}"/>
              </a:ext>
            </a:extLst>
          </p:cNvPr>
          <p:cNvSpPr txBox="1"/>
          <p:nvPr/>
        </p:nvSpPr>
        <p:spPr>
          <a:xfrm>
            <a:off x="7992303" y="2796662"/>
            <a:ext cx="1258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Framework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5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DAE6-B26E-EF43-21EC-62308651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932D25-F348-5449-4C2C-FDC9F4A4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6D23F1-9A79-AD17-D84A-EBD358DC5D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B7A0B5A7-44BD-5D87-F0C2-1B64A059F1E0}"/>
              </a:ext>
            </a:extLst>
          </p:cNvPr>
          <p:cNvSpPr txBox="1">
            <a:spLocks/>
          </p:cNvSpPr>
          <p:nvPr/>
        </p:nvSpPr>
        <p:spPr>
          <a:xfrm>
            <a:off x="608400" y="347057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/>
              <a:t>Insights</a:t>
            </a:r>
            <a:endParaRPr lang="en-US" altLang="zh-CN" sz="2800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130DC70-9DF7-9EB3-B490-C40696A4EEE2}"/>
              </a:ext>
            </a:extLst>
          </p:cNvPr>
          <p:cNvSpPr/>
          <p:nvPr/>
        </p:nvSpPr>
        <p:spPr>
          <a:xfrm>
            <a:off x="812801" y="1753575"/>
            <a:ext cx="10374244" cy="42480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782E135-2F08-31CC-F6CD-91A3002A6689}"/>
              </a:ext>
            </a:extLst>
          </p:cNvPr>
          <p:cNvSpPr/>
          <p:nvPr/>
        </p:nvSpPr>
        <p:spPr>
          <a:xfrm>
            <a:off x="3960000" y="1819798"/>
            <a:ext cx="3929994" cy="72000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Parallel strategy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46458EA-6CEB-AAB7-549A-BB269448CEEC}"/>
              </a:ext>
            </a:extLst>
          </p:cNvPr>
          <p:cNvSpPr/>
          <p:nvPr/>
        </p:nvSpPr>
        <p:spPr>
          <a:xfrm>
            <a:off x="3440452" y="3636158"/>
            <a:ext cx="216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Operator dispatch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D163DCAC-03DA-DE08-4F28-1028299B5515}"/>
              </a:ext>
            </a:extLst>
          </p:cNvPr>
          <p:cNvSpPr/>
          <p:nvPr/>
        </p:nvSpPr>
        <p:spPr>
          <a:xfrm>
            <a:off x="5875949" y="3636158"/>
            <a:ext cx="2515379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Operator computation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2207877-B141-4441-9970-B9566D7C7527}"/>
              </a:ext>
            </a:extLst>
          </p:cNvPr>
          <p:cNvSpPr txBox="1"/>
          <p:nvPr/>
        </p:nvSpPr>
        <p:spPr>
          <a:xfrm>
            <a:off x="4473693" y="1226901"/>
            <a:ext cx="2911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Training process</a:t>
            </a:r>
            <a:endParaRPr lang="zh-CN" altLang="en-US" sz="2000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4909C09-D2F4-DEA0-1917-C17E59F7CA4D}"/>
              </a:ext>
            </a:extLst>
          </p:cNvPr>
          <p:cNvSpPr/>
          <p:nvPr/>
        </p:nvSpPr>
        <p:spPr>
          <a:xfrm>
            <a:off x="8666825" y="3636158"/>
            <a:ext cx="234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communication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29544C27-EF79-C539-8C57-FFD7A66C7ABB}"/>
              </a:ext>
            </a:extLst>
          </p:cNvPr>
          <p:cNvGrpSpPr/>
          <p:nvPr/>
        </p:nvGrpSpPr>
        <p:grpSpPr>
          <a:xfrm>
            <a:off x="1420837" y="4632121"/>
            <a:ext cx="1327692" cy="1014664"/>
            <a:chOff x="-2090099" y="1800406"/>
            <a:chExt cx="1327692" cy="101466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2708A77-DE7C-7A9D-C9AD-908C7A90D5DE}"/>
                </a:ext>
              </a:extLst>
            </p:cNvPr>
            <p:cNvSpPr/>
            <p:nvPr/>
          </p:nvSpPr>
          <p:spPr>
            <a:xfrm rot="5400000">
              <a:off x="-1597227" y="2019107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21C2AA7-E8B0-087F-9872-120071ED6BF5}"/>
                </a:ext>
              </a:extLst>
            </p:cNvPr>
            <p:cNvSpPr txBox="1"/>
            <p:nvPr/>
          </p:nvSpPr>
          <p:spPr>
            <a:xfrm>
              <a:off x="-1452667" y="1800406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CDE7FCB-452F-1BE5-7845-B36BB49C7943}"/>
                </a:ext>
              </a:extLst>
            </p:cNvPr>
            <p:cNvGrpSpPr/>
            <p:nvPr/>
          </p:nvGrpSpPr>
          <p:grpSpPr>
            <a:xfrm rot="5400000">
              <a:off x="-2212723" y="1927871"/>
              <a:ext cx="1009823" cy="764575"/>
              <a:chOff x="4571293" y="4195090"/>
              <a:chExt cx="1009821" cy="764575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920ACE36-20BE-D4D2-E224-54CC379FA9D7}"/>
                  </a:ext>
                </a:extLst>
              </p:cNvPr>
              <p:cNvSpPr/>
              <p:nvPr/>
            </p:nvSpPr>
            <p:spPr>
              <a:xfrm>
                <a:off x="4590569" y="4270457"/>
                <a:ext cx="990545" cy="598046"/>
              </a:xfrm>
              <a:prstGeom prst="rect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4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1A53EBC4-2E63-4C5D-BA05-DC07BBA35628}"/>
                  </a:ext>
                </a:extLst>
              </p:cNvPr>
              <p:cNvSpPr txBox="1"/>
              <p:nvPr/>
            </p:nvSpPr>
            <p:spPr>
              <a:xfrm rot="16200000">
                <a:off x="4342894" y="4423489"/>
                <a:ext cx="7645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DRAM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C0262D8F-B507-DC9A-9BAF-BE035287BE8A}"/>
                  </a:ext>
                </a:extLst>
              </p:cNvPr>
              <p:cNvGrpSpPr/>
              <p:nvPr/>
            </p:nvGrpSpPr>
            <p:grpSpPr>
              <a:xfrm>
                <a:off x="4862292" y="4377427"/>
                <a:ext cx="665658" cy="379105"/>
                <a:chOff x="8888097" y="4386670"/>
                <a:chExt cx="665658" cy="37910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CF36EC2D-55D5-9E96-3318-1D3995DBB75C}"/>
                    </a:ext>
                  </a:extLst>
                </p:cNvPr>
                <p:cNvSpPr/>
                <p:nvPr/>
              </p:nvSpPr>
              <p:spPr>
                <a:xfrm>
                  <a:off x="8941755" y="4386670"/>
                  <a:ext cx="612000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DDR4</a:t>
                  </a:r>
                  <a:endParaRPr lang="zh-CN" altLang="en-US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C6AA4A8A-0AFD-91C3-8592-1F88B5492BEA}"/>
                    </a:ext>
                  </a:extLst>
                </p:cNvPr>
                <p:cNvSpPr/>
                <p:nvPr/>
              </p:nvSpPr>
              <p:spPr>
                <a:xfrm>
                  <a:off x="8888097" y="4459775"/>
                  <a:ext cx="604613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568F0D3-0F5F-6FC1-B036-7945E287F814}"/>
                </a:ext>
              </a:extLst>
            </p:cNvPr>
            <p:cNvGrpSpPr/>
            <p:nvPr/>
          </p:nvGrpSpPr>
          <p:grpSpPr>
            <a:xfrm>
              <a:off x="-1334315" y="2093404"/>
              <a:ext cx="453556" cy="664364"/>
              <a:chOff x="6237912" y="3285238"/>
              <a:chExt cx="453556" cy="664364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39701BE-7D85-962F-C2C6-16C1A1A620A2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33551A3-0C88-7451-8B9F-FA26642D0A14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782742D6-0A6D-AF1E-2FD0-B250D6258FF6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BC7DC462-6CBD-6DEA-FCFA-9C9CD78EB60D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71FE6E8B-A486-69B9-DBA4-3D5C0D61AA35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B74A1333-7FEB-5D9F-4D18-F6CDF2B4C256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F3ECF1F9-7643-6D21-9325-641E2969E76B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20AC66B3-FED6-D345-C313-EE9F82B82177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FAC9E12A-7F41-EBE3-A081-A8F407B6BBC1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CCD381E-F276-345E-5FDC-8F51C19BEF16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FFEA9C2A-06A1-261C-87F1-40EF8A584C0F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EDD809F3-F28E-8741-B855-D86C23C86E87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98990972-2DA1-0CC1-416C-E64EB3D7C916}"/>
              </a:ext>
            </a:extLst>
          </p:cNvPr>
          <p:cNvGrpSpPr/>
          <p:nvPr/>
        </p:nvGrpSpPr>
        <p:grpSpPr>
          <a:xfrm>
            <a:off x="3974585" y="2698551"/>
            <a:ext cx="3929994" cy="504000"/>
            <a:chOff x="1575163" y="3175293"/>
            <a:chExt cx="3929994" cy="504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A0B25FD-E28B-6D6B-D7A9-F6A8CAE31175}"/>
                </a:ext>
              </a:extLst>
            </p:cNvPr>
            <p:cNvSpPr/>
            <p:nvPr/>
          </p:nvSpPr>
          <p:spPr>
            <a:xfrm>
              <a:off x="1575163" y="3175293"/>
              <a:ext cx="3929994" cy="50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80B89FB-2716-267D-3943-08A08051D03B}"/>
                </a:ext>
              </a:extLst>
            </p:cNvPr>
            <p:cNvSpPr/>
            <p:nvPr/>
          </p:nvSpPr>
          <p:spPr>
            <a:xfrm>
              <a:off x="1709923" y="3269830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PyTorch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843B308-4105-7571-F5FE-DE46D1898D8F}"/>
                </a:ext>
              </a:extLst>
            </p:cNvPr>
            <p:cNvSpPr/>
            <p:nvPr/>
          </p:nvSpPr>
          <p:spPr>
            <a:xfrm>
              <a:off x="3003832" y="3269830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MindSpore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022E63A-19C6-CBA3-907D-073D7774067C}"/>
                </a:ext>
              </a:extLst>
            </p:cNvPr>
            <p:cNvSpPr/>
            <p:nvPr/>
          </p:nvSpPr>
          <p:spPr>
            <a:xfrm>
              <a:off x="4299120" y="3269830"/>
              <a:ext cx="1064073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TensorFlow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076FD8F-0503-2099-6655-5FE38C1EB873}"/>
              </a:ext>
            </a:extLst>
          </p:cNvPr>
          <p:cNvGrpSpPr/>
          <p:nvPr/>
        </p:nvGrpSpPr>
        <p:grpSpPr>
          <a:xfrm>
            <a:off x="9428354" y="4717027"/>
            <a:ext cx="827650" cy="864004"/>
            <a:chOff x="4924759" y="4630310"/>
            <a:chExt cx="827650" cy="864004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BD4096A-71EF-0ABE-8291-0EEEB39C4705}"/>
                </a:ext>
              </a:extLst>
            </p:cNvPr>
            <p:cNvSpPr/>
            <p:nvPr/>
          </p:nvSpPr>
          <p:spPr>
            <a:xfrm>
              <a:off x="4924800" y="5205600"/>
              <a:ext cx="827609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88077BC-F28E-8C41-0E6F-83DA88F5C25A}"/>
                </a:ext>
              </a:extLst>
            </p:cNvPr>
            <p:cNvSpPr/>
            <p:nvPr/>
          </p:nvSpPr>
          <p:spPr>
            <a:xfrm>
              <a:off x="4924759" y="4630310"/>
              <a:ext cx="827610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PCIe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266DD6E-9E15-9C01-FF94-204427E9FEDF}"/>
                </a:ext>
              </a:extLst>
            </p:cNvPr>
            <p:cNvSpPr/>
            <p:nvPr/>
          </p:nvSpPr>
          <p:spPr>
            <a:xfrm>
              <a:off x="4924759" y="4917600"/>
              <a:ext cx="827610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HCCS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1106BE8-1149-ACAC-668C-AB5B96053056}"/>
              </a:ext>
            </a:extLst>
          </p:cNvPr>
          <p:cNvGrpSpPr/>
          <p:nvPr/>
        </p:nvGrpSpPr>
        <p:grpSpPr>
          <a:xfrm>
            <a:off x="6573936" y="4667317"/>
            <a:ext cx="1067463" cy="1005817"/>
            <a:chOff x="597178" y="1879622"/>
            <a:chExt cx="1067463" cy="1005817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BB011BC4-4782-78F5-141B-33869F7E3DAC}"/>
                </a:ext>
              </a:extLst>
            </p:cNvPr>
            <p:cNvGrpSpPr/>
            <p:nvPr/>
          </p:nvGrpSpPr>
          <p:grpSpPr>
            <a:xfrm>
              <a:off x="597178" y="1879622"/>
              <a:ext cx="1067463" cy="707573"/>
              <a:chOff x="2084816" y="4865273"/>
              <a:chExt cx="1067463" cy="707573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9FAEE0C1-A2A2-104C-6D4A-37D1AF5908F8}"/>
                  </a:ext>
                </a:extLst>
              </p:cNvPr>
              <p:cNvSpPr/>
              <p:nvPr/>
            </p:nvSpPr>
            <p:spPr>
              <a:xfrm>
                <a:off x="2084816" y="4865273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AC353063-A101-B378-ED16-C554BEC7302C}"/>
                  </a:ext>
                </a:extLst>
              </p:cNvPr>
              <p:cNvSpPr/>
              <p:nvPr/>
            </p:nvSpPr>
            <p:spPr>
              <a:xfrm>
                <a:off x="2131232" y="490712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DE44053-00D8-BE3C-ABB8-48DECEB58D5A}"/>
                  </a:ext>
                </a:extLst>
              </p:cNvPr>
              <p:cNvSpPr/>
              <p:nvPr/>
            </p:nvSpPr>
            <p:spPr>
              <a:xfrm>
                <a:off x="2175551" y="495744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DDR4</a:t>
                </a:r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B292E5CD-A831-F2BA-9A4E-0DB82680C0B9}"/>
                  </a:ext>
                </a:extLst>
              </p:cNvPr>
              <p:cNvSpPr/>
              <p:nvPr/>
            </p:nvSpPr>
            <p:spPr>
              <a:xfrm>
                <a:off x="2216279" y="4996846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F2BE92F-6F7E-BE3E-6D93-61DFA9D4F0D9}"/>
                </a:ext>
              </a:extLst>
            </p:cNvPr>
            <p:cNvSpPr txBox="1"/>
            <p:nvPr/>
          </p:nvSpPr>
          <p:spPr>
            <a:xfrm>
              <a:off x="731125" y="2577662"/>
              <a:ext cx="7874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2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NPU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1EA7E34-00D7-7CF2-6161-1669506EA50E}"/>
                </a:ext>
              </a:extLst>
            </p:cNvPr>
            <p:cNvSpPr/>
            <p:nvPr/>
          </p:nvSpPr>
          <p:spPr>
            <a:xfrm>
              <a:off x="792374" y="2101495"/>
              <a:ext cx="547542" cy="1839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AICore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4F9B6801-31CD-E64C-D7C3-9800FBEDD4AC}"/>
                </a:ext>
              </a:extLst>
            </p:cNvPr>
            <p:cNvSpPr/>
            <p:nvPr/>
          </p:nvSpPr>
          <p:spPr>
            <a:xfrm>
              <a:off x="792374" y="2337201"/>
              <a:ext cx="548278" cy="1835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AICPU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ED46A9A-037D-D901-EB85-51813D1B7A81}"/>
                </a:ext>
              </a:extLst>
            </p:cNvPr>
            <p:cNvSpPr/>
            <p:nvPr/>
          </p:nvSpPr>
          <p:spPr>
            <a:xfrm rot="5400000">
              <a:off x="1273030" y="2209845"/>
              <a:ext cx="422634" cy="2059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HBM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39394854-7808-8337-37AA-B17772AF98D2}"/>
              </a:ext>
            </a:extLst>
          </p:cNvPr>
          <p:cNvSpPr/>
          <p:nvPr/>
        </p:nvSpPr>
        <p:spPr>
          <a:xfrm>
            <a:off x="1004955" y="3636158"/>
            <a:ext cx="216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preparation</a:t>
            </a: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84CF9CE-D0D5-BCB3-1CD0-2D9D902E2A0E}"/>
              </a:ext>
            </a:extLst>
          </p:cNvPr>
          <p:cNvGrpSpPr/>
          <p:nvPr/>
        </p:nvGrpSpPr>
        <p:grpSpPr>
          <a:xfrm>
            <a:off x="4181004" y="4632121"/>
            <a:ext cx="690260" cy="1012774"/>
            <a:chOff x="2662965" y="4991977"/>
            <a:chExt cx="690260" cy="1012774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53E0EE5B-50AC-52CD-2C11-4730202B7774}"/>
                </a:ext>
              </a:extLst>
            </p:cNvPr>
            <p:cNvSpPr/>
            <p:nvPr/>
          </p:nvSpPr>
          <p:spPr>
            <a:xfrm rot="5400000">
              <a:off x="2518405" y="5210678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11C16C11-9D6F-F6A0-CE7A-F05B149FD6B9}"/>
                </a:ext>
              </a:extLst>
            </p:cNvPr>
            <p:cNvSpPr txBox="1"/>
            <p:nvPr/>
          </p:nvSpPr>
          <p:spPr>
            <a:xfrm>
              <a:off x="2662965" y="4991977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AEC004E-777E-FD99-F2CD-CF4FD6B42F3F}"/>
                </a:ext>
              </a:extLst>
            </p:cNvPr>
            <p:cNvGrpSpPr/>
            <p:nvPr/>
          </p:nvGrpSpPr>
          <p:grpSpPr>
            <a:xfrm>
              <a:off x="2781317" y="5284975"/>
              <a:ext cx="453556" cy="664364"/>
              <a:chOff x="6237912" y="3285238"/>
              <a:chExt cx="453556" cy="664364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3784574D-BD86-9D34-89DA-80519E46540C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D765E6F-3568-52A6-3574-8E8B8560D734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5992467E-40A7-DA37-8B6D-A63A0CD67427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F4478D26-98D7-388B-89EC-8C18A139804C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228689D6-1420-06BB-FC47-9877F39F4AAB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3E62AB46-A003-0156-EE21-7DC59DC0E1BE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37395C22-C0BB-1003-1F87-B16F89EDF650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00576112-E298-979C-2812-6BF1FE19C773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18D04801-9472-F761-856A-FD51E8003F6E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A5C48CD5-A266-4ED8-67CD-7FC4BF0A4B34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2D394E0E-CEB8-B9EF-1971-73072C26D650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6F9BAB7A-9511-7E11-FB11-0D32D6450DE5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EC048A57-36E6-D54E-E003-F253D0C2CFA6}"/>
              </a:ext>
            </a:extLst>
          </p:cNvPr>
          <p:cNvSpPr txBox="1"/>
          <p:nvPr/>
        </p:nvSpPr>
        <p:spPr>
          <a:xfrm>
            <a:off x="7992303" y="2796662"/>
            <a:ext cx="1258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Framework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1169E73-40F7-0FDF-0FEF-0C9BF422D62D}"/>
              </a:ext>
            </a:extLst>
          </p:cNvPr>
          <p:cNvSpPr/>
          <p:nvPr/>
        </p:nvSpPr>
        <p:spPr>
          <a:xfrm>
            <a:off x="1004400" y="3636000"/>
            <a:ext cx="2160000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IO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7B15C60-C311-FB43-6FDF-8BF480F8FFF2}"/>
              </a:ext>
            </a:extLst>
          </p:cNvPr>
          <p:cNvSpPr/>
          <p:nvPr/>
        </p:nvSpPr>
        <p:spPr>
          <a:xfrm>
            <a:off x="3441600" y="3636000"/>
            <a:ext cx="2160000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CPU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A61B4F9-12B8-648E-F5D8-F6EE641AEDD3}"/>
              </a:ext>
            </a:extLst>
          </p:cNvPr>
          <p:cNvSpPr/>
          <p:nvPr/>
        </p:nvSpPr>
        <p:spPr>
          <a:xfrm>
            <a:off x="5875200" y="3636000"/>
            <a:ext cx="2515379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Computation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A3F6A3E-6FD6-7B50-9482-07A55788DFD0}"/>
              </a:ext>
            </a:extLst>
          </p:cNvPr>
          <p:cNvSpPr/>
          <p:nvPr/>
        </p:nvSpPr>
        <p:spPr>
          <a:xfrm>
            <a:off x="8668800" y="3636000"/>
            <a:ext cx="2340000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Communication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37ACDDC-A261-4E6F-AC96-FCCBB9C5F3F4}"/>
              </a:ext>
            </a:extLst>
          </p:cNvPr>
          <p:cNvSpPr/>
          <p:nvPr/>
        </p:nvSpPr>
        <p:spPr>
          <a:xfrm>
            <a:off x="3960000" y="1821600"/>
            <a:ext cx="3929994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Parallel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</p:spTree>
    <p:extLst>
      <p:ext uri="{BB962C8B-B14F-4D97-AF65-F5344CB8AC3E}">
        <p14:creationId xmlns:p14="http://schemas.microsoft.com/office/powerpoint/2010/main" val="16906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2981F-158B-F6C0-A33E-8AF4C7AD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5D93B6E-E330-B5BE-62C0-313F7C8D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98F7-E10F-E444-9A50-FF83F2C813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52B187F5-1D3D-2C2F-6924-AB6FEE35AFA7}"/>
              </a:ext>
            </a:extLst>
          </p:cNvPr>
          <p:cNvSpPr txBox="1">
            <a:spLocks/>
          </p:cNvSpPr>
          <p:nvPr/>
        </p:nvSpPr>
        <p:spPr>
          <a:xfrm>
            <a:off x="608400" y="347057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/>
              <a:t>Insights</a:t>
            </a:r>
            <a:endParaRPr lang="en-US" altLang="zh-CN" sz="2800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F6AA06E6-A53B-8993-2325-ED9C34C061D4}"/>
              </a:ext>
            </a:extLst>
          </p:cNvPr>
          <p:cNvSpPr/>
          <p:nvPr/>
        </p:nvSpPr>
        <p:spPr>
          <a:xfrm>
            <a:off x="812801" y="1753575"/>
            <a:ext cx="10374244" cy="4248082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A038A08-E038-4D75-102F-F211A3074A4A}"/>
              </a:ext>
            </a:extLst>
          </p:cNvPr>
          <p:cNvSpPr/>
          <p:nvPr/>
        </p:nvSpPr>
        <p:spPr>
          <a:xfrm>
            <a:off x="3960000" y="1819798"/>
            <a:ext cx="3929994" cy="72000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Parallel strategy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625B5F38-6591-4D06-E2D3-1269F1C36F51}"/>
              </a:ext>
            </a:extLst>
          </p:cNvPr>
          <p:cNvSpPr/>
          <p:nvPr/>
        </p:nvSpPr>
        <p:spPr>
          <a:xfrm>
            <a:off x="3440452" y="3636158"/>
            <a:ext cx="216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Operator dispatch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DCCAD835-C2A6-65CC-92A7-0A4E3F3046E9}"/>
              </a:ext>
            </a:extLst>
          </p:cNvPr>
          <p:cNvSpPr/>
          <p:nvPr/>
        </p:nvSpPr>
        <p:spPr>
          <a:xfrm>
            <a:off x="5875949" y="3636158"/>
            <a:ext cx="2515379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Operator computation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1CF4A42-D63D-2F65-B05C-A77F6AE5BFF6}"/>
              </a:ext>
            </a:extLst>
          </p:cNvPr>
          <p:cNvSpPr txBox="1"/>
          <p:nvPr/>
        </p:nvSpPr>
        <p:spPr>
          <a:xfrm>
            <a:off x="4473693" y="1226901"/>
            <a:ext cx="2911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Training process</a:t>
            </a:r>
            <a:endParaRPr lang="zh-CN" altLang="en-US" sz="2000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6A6BF25-DE28-E57A-BB01-A9527103DDD5}"/>
              </a:ext>
            </a:extLst>
          </p:cNvPr>
          <p:cNvSpPr/>
          <p:nvPr/>
        </p:nvSpPr>
        <p:spPr>
          <a:xfrm>
            <a:off x="8666825" y="3636158"/>
            <a:ext cx="234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communication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B612F45E-93F1-453C-B173-4EE897DC33E4}"/>
              </a:ext>
            </a:extLst>
          </p:cNvPr>
          <p:cNvGrpSpPr/>
          <p:nvPr/>
        </p:nvGrpSpPr>
        <p:grpSpPr>
          <a:xfrm>
            <a:off x="1420837" y="4632121"/>
            <a:ext cx="1327692" cy="1014664"/>
            <a:chOff x="-2090099" y="1800406"/>
            <a:chExt cx="1327692" cy="101466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9426A66-6612-D5A1-A66A-6CBAB5AA2675}"/>
                </a:ext>
              </a:extLst>
            </p:cNvPr>
            <p:cNvSpPr/>
            <p:nvPr/>
          </p:nvSpPr>
          <p:spPr>
            <a:xfrm rot="5400000">
              <a:off x="-1597227" y="2019107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31B5264-51F6-DA73-9162-C5C28C237ABF}"/>
                </a:ext>
              </a:extLst>
            </p:cNvPr>
            <p:cNvSpPr txBox="1"/>
            <p:nvPr/>
          </p:nvSpPr>
          <p:spPr>
            <a:xfrm>
              <a:off x="-1452667" y="1800406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66A9F52-0ACC-1D4E-5FDF-E2F11E580219}"/>
                </a:ext>
              </a:extLst>
            </p:cNvPr>
            <p:cNvGrpSpPr/>
            <p:nvPr/>
          </p:nvGrpSpPr>
          <p:grpSpPr>
            <a:xfrm rot="5400000">
              <a:off x="-2212723" y="1927871"/>
              <a:ext cx="1009823" cy="764575"/>
              <a:chOff x="4571293" y="4195090"/>
              <a:chExt cx="1009821" cy="764575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AECF5991-9561-6111-2456-801C91B1DCD3}"/>
                  </a:ext>
                </a:extLst>
              </p:cNvPr>
              <p:cNvSpPr/>
              <p:nvPr/>
            </p:nvSpPr>
            <p:spPr>
              <a:xfrm>
                <a:off x="4590569" y="4270457"/>
                <a:ext cx="990545" cy="598046"/>
              </a:xfrm>
              <a:prstGeom prst="rect">
                <a:avLst/>
              </a:prstGeom>
              <a:solidFill>
                <a:srgbClr val="DEEBF7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4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FE5410E9-D2DD-21AF-0D8F-18C1F22B18B3}"/>
                  </a:ext>
                </a:extLst>
              </p:cNvPr>
              <p:cNvSpPr txBox="1"/>
              <p:nvPr/>
            </p:nvSpPr>
            <p:spPr>
              <a:xfrm rot="16200000">
                <a:off x="4342894" y="4423489"/>
                <a:ext cx="7645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DRAM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476F81AE-BFB0-36D9-F14F-B33FD2C5DEDC}"/>
                  </a:ext>
                </a:extLst>
              </p:cNvPr>
              <p:cNvGrpSpPr/>
              <p:nvPr/>
            </p:nvGrpSpPr>
            <p:grpSpPr>
              <a:xfrm>
                <a:off x="4862292" y="4377427"/>
                <a:ext cx="665658" cy="379105"/>
                <a:chOff x="8888097" y="4386670"/>
                <a:chExt cx="665658" cy="37910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6041792B-7604-DE90-3B69-C209685B7EF2}"/>
                    </a:ext>
                  </a:extLst>
                </p:cNvPr>
                <p:cNvSpPr/>
                <p:nvPr/>
              </p:nvSpPr>
              <p:spPr>
                <a:xfrm>
                  <a:off x="8941755" y="4386670"/>
                  <a:ext cx="612000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1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DDR4</a:t>
                  </a:r>
                  <a:endParaRPr lang="zh-CN" altLang="en-US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51945CA3-E1A8-F0FA-3225-6821AB215EF1}"/>
                    </a:ext>
                  </a:extLst>
                </p:cNvPr>
                <p:cNvSpPr/>
                <p:nvPr/>
              </p:nvSpPr>
              <p:spPr>
                <a:xfrm>
                  <a:off x="8888097" y="4459775"/>
                  <a:ext cx="604613" cy="306000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DDR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1951403-7FC8-166E-D4C6-B114671A3C12}"/>
                </a:ext>
              </a:extLst>
            </p:cNvPr>
            <p:cNvGrpSpPr/>
            <p:nvPr/>
          </p:nvGrpSpPr>
          <p:grpSpPr>
            <a:xfrm>
              <a:off x="-1334315" y="2093404"/>
              <a:ext cx="453556" cy="664364"/>
              <a:chOff x="6237912" y="3285238"/>
              <a:chExt cx="453556" cy="664364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16F34391-554A-1EA5-62CD-087B512300E0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56A5EBDF-751E-0E39-A348-597629448DE1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A0FC7813-098D-5515-ED12-F794029AC701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6AFDABF4-4BD3-48B1-7E1E-E68C8AD1DECE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86E0CFBF-6A8B-E4D6-E855-D85AD2919AEC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048F7CB1-DD74-810C-2757-85FE093C6CC2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1F66774F-816A-7549-E55F-615A5C648C37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8FC8B08-1D65-67E5-E7A3-8ECD77B1807C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4823B5DD-6983-35B6-9159-7EE29A5BC61F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19373BF-1E82-2CDF-28CA-BD1756DEC376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8507E074-B563-1EA4-E5A5-D6A2AE1797E1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79BE02B7-C873-3B65-42BB-BF3996DC70AD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A1B04E17-45DC-CDDC-5F5B-6DF08D65CF3A}"/>
              </a:ext>
            </a:extLst>
          </p:cNvPr>
          <p:cNvGrpSpPr/>
          <p:nvPr/>
        </p:nvGrpSpPr>
        <p:grpSpPr>
          <a:xfrm>
            <a:off x="3974585" y="2698551"/>
            <a:ext cx="3929994" cy="504000"/>
            <a:chOff x="1575163" y="3175293"/>
            <a:chExt cx="3929994" cy="504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E00FDF3-277F-6F91-FB98-250DC7E0D2F5}"/>
                </a:ext>
              </a:extLst>
            </p:cNvPr>
            <p:cNvSpPr/>
            <p:nvPr/>
          </p:nvSpPr>
          <p:spPr>
            <a:xfrm>
              <a:off x="1575163" y="3175293"/>
              <a:ext cx="3929994" cy="50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BDEA7DA-DABE-58C0-C7D1-02B86B667FBE}"/>
                </a:ext>
              </a:extLst>
            </p:cNvPr>
            <p:cNvSpPr/>
            <p:nvPr/>
          </p:nvSpPr>
          <p:spPr>
            <a:xfrm>
              <a:off x="1709923" y="3269830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PyTorch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D2D9A20-A531-B67A-E4AA-F6342A85243D}"/>
                </a:ext>
              </a:extLst>
            </p:cNvPr>
            <p:cNvSpPr/>
            <p:nvPr/>
          </p:nvSpPr>
          <p:spPr>
            <a:xfrm>
              <a:off x="3003832" y="3269830"/>
              <a:ext cx="1065600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MindSpore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8769340-D3A8-6D59-6280-5908895D1FAB}"/>
                </a:ext>
              </a:extLst>
            </p:cNvPr>
            <p:cNvSpPr/>
            <p:nvPr/>
          </p:nvSpPr>
          <p:spPr>
            <a:xfrm>
              <a:off x="4299120" y="3269830"/>
              <a:ext cx="1064073" cy="32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TensorFlow</a:t>
              </a:r>
              <a:endParaRPr lang="zh-CN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00EA519-6433-D8E5-00E1-DBF88D1A3861}"/>
              </a:ext>
            </a:extLst>
          </p:cNvPr>
          <p:cNvGrpSpPr/>
          <p:nvPr/>
        </p:nvGrpSpPr>
        <p:grpSpPr>
          <a:xfrm>
            <a:off x="9428354" y="4717027"/>
            <a:ext cx="827650" cy="864004"/>
            <a:chOff x="4924759" y="4630310"/>
            <a:chExt cx="827650" cy="864004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1A374E20-A182-4703-5DC5-3EDE6DDBF5B6}"/>
                </a:ext>
              </a:extLst>
            </p:cNvPr>
            <p:cNvSpPr/>
            <p:nvPr/>
          </p:nvSpPr>
          <p:spPr>
            <a:xfrm>
              <a:off x="4924800" y="5205600"/>
              <a:ext cx="827609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D93B6C2-7F7B-9796-3F74-2BD39FA37BF5}"/>
                </a:ext>
              </a:extLst>
            </p:cNvPr>
            <p:cNvSpPr/>
            <p:nvPr/>
          </p:nvSpPr>
          <p:spPr>
            <a:xfrm>
              <a:off x="4924759" y="4630310"/>
              <a:ext cx="827610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PCIe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1093704B-812E-ABAF-8A99-CD4B13DDB2B3}"/>
                </a:ext>
              </a:extLst>
            </p:cNvPr>
            <p:cNvSpPr/>
            <p:nvPr/>
          </p:nvSpPr>
          <p:spPr>
            <a:xfrm>
              <a:off x="4924759" y="4917600"/>
              <a:ext cx="827610" cy="288714"/>
            </a:xfrm>
            <a:prstGeom prst="rect">
              <a:avLst/>
            </a:prstGeom>
            <a:solidFill>
              <a:srgbClr val="F6DC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HCCS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CC56367-1D36-4145-0A94-B1BC8584B916}"/>
              </a:ext>
            </a:extLst>
          </p:cNvPr>
          <p:cNvGrpSpPr/>
          <p:nvPr/>
        </p:nvGrpSpPr>
        <p:grpSpPr>
          <a:xfrm>
            <a:off x="6573936" y="4667317"/>
            <a:ext cx="1067463" cy="1005817"/>
            <a:chOff x="597178" y="1879622"/>
            <a:chExt cx="1067463" cy="1005817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448A3015-3CAC-7AB1-B938-034DFDA055E2}"/>
                </a:ext>
              </a:extLst>
            </p:cNvPr>
            <p:cNvGrpSpPr/>
            <p:nvPr/>
          </p:nvGrpSpPr>
          <p:grpSpPr>
            <a:xfrm>
              <a:off x="597178" y="1879622"/>
              <a:ext cx="1067463" cy="707573"/>
              <a:chOff x="2084816" y="4865273"/>
              <a:chExt cx="1067463" cy="707573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E8DABCFF-6EC9-2CB2-9A82-DD3F2AA65533}"/>
                  </a:ext>
                </a:extLst>
              </p:cNvPr>
              <p:cNvSpPr/>
              <p:nvPr/>
            </p:nvSpPr>
            <p:spPr>
              <a:xfrm>
                <a:off x="2084816" y="4865273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761479AE-3B86-459F-2F9B-B8CD63C9D37D}"/>
                  </a:ext>
                </a:extLst>
              </p:cNvPr>
              <p:cNvSpPr/>
              <p:nvPr/>
            </p:nvSpPr>
            <p:spPr>
              <a:xfrm>
                <a:off x="2131232" y="490712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BD52399D-CB34-E402-5FDD-DB17FD7E478D}"/>
                  </a:ext>
                </a:extLst>
              </p:cNvPr>
              <p:cNvSpPr/>
              <p:nvPr/>
            </p:nvSpPr>
            <p:spPr>
              <a:xfrm>
                <a:off x="2175551" y="4957447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DDR4</a:t>
                </a:r>
                <a:endPara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9BE8B241-BC84-35DE-3791-E894632B249C}"/>
                  </a:ext>
                </a:extLst>
              </p:cNvPr>
              <p:cNvSpPr/>
              <p:nvPr/>
            </p:nvSpPr>
            <p:spPr>
              <a:xfrm>
                <a:off x="2216279" y="4996846"/>
                <a:ext cx="936000" cy="576000"/>
              </a:xfrm>
              <a:prstGeom prst="rect">
                <a:avLst/>
              </a:prstGeom>
              <a:solidFill>
                <a:srgbClr val="F5A7B4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CEF4F1A-3FDE-63E2-15DD-5ED9B25A6BC7}"/>
                </a:ext>
              </a:extLst>
            </p:cNvPr>
            <p:cNvSpPr txBox="1"/>
            <p:nvPr/>
          </p:nvSpPr>
          <p:spPr>
            <a:xfrm>
              <a:off x="731125" y="2577662"/>
              <a:ext cx="7874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2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NPU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40B3AE6-2033-F1A1-5BF9-1332DFF4A81E}"/>
                </a:ext>
              </a:extLst>
            </p:cNvPr>
            <p:cNvSpPr/>
            <p:nvPr/>
          </p:nvSpPr>
          <p:spPr>
            <a:xfrm>
              <a:off x="792374" y="2101495"/>
              <a:ext cx="547542" cy="1839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AICore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4E3F482-FAFC-D200-D216-ADEA080CE61E}"/>
                </a:ext>
              </a:extLst>
            </p:cNvPr>
            <p:cNvSpPr/>
            <p:nvPr/>
          </p:nvSpPr>
          <p:spPr>
            <a:xfrm>
              <a:off x="792374" y="2337201"/>
              <a:ext cx="548278" cy="1835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AICPU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70509EC-DAFB-DA93-F124-8A3574246BD1}"/>
                </a:ext>
              </a:extLst>
            </p:cNvPr>
            <p:cNvSpPr/>
            <p:nvPr/>
          </p:nvSpPr>
          <p:spPr>
            <a:xfrm rot="5400000">
              <a:off x="1273030" y="2209845"/>
              <a:ext cx="422634" cy="20593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HBM</a:t>
              </a:r>
              <a:endPara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D5950C8D-42F5-074C-D072-30D2DB839EAB}"/>
              </a:ext>
            </a:extLst>
          </p:cNvPr>
          <p:cNvSpPr/>
          <p:nvPr/>
        </p:nvSpPr>
        <p:spPr>
          <a:xfrm>
            <a:off x="1004955" y="3636158"/>
            <a:ext cx="216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preparation</a:t>
            </a: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6FB7FCA3-E96F-C006-EC3F-6D5C356B93E8}"/>
              </a:ext>
            </a:extLst>
          </p:cNvPr>
          <p:cNvGrpSpPr/>
          <p:nvPr/>
        </p:nvGrpSpPr>
        <p:grpSpPr>
          <a:xfrm>
            <a:off x="4181004" y="4632121"/>
            <a:ext cx="690260" cy="1012774"/>
            <a:chOff x="2662965" y="4991977"/>
            <a:chExt cx="690260" cy="1012774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390C128E-8C67-E22F-73BF-B40FFADED784}"/>
                </a:ext>
              </a:extLst>
            </p:cNvPr>
            <p:cNvSpPr/>
            <p:nvPr/>
          </p:nvSpPr>
          <p:spPr>
            <a:xfrm rot="5400000">
              <a:off x="2518405" y="5210678"/>
              <a:ext cx="990546" cy="597600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B07259C7-B6FA-A307-119B-30BBB1146157}"/>
                </a:ext>
              </a:extLst>
            </p:cNvPr>
            <p:cNvSpPr txBox="1"/>
            <p:nvPr/>
          </p:nvSpPr>
          <p:spPr>
            <a:xfrm>
              <a:off x="2662965" y="4991977"/>
              <a:ext cx="690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0868CDBE-37D1-B013-A2FF-417B3FAF24B0}"/>
                </a:ext>
              </a:extLst>
            </p:cNvPr>
            <p:cNvGrpSpPr/>
            <p:nvPr/>
          </p:nvGrpSpPr>
          <p:grpSpPr>
            <a:xfrm>
              <a:off x="2781317" y="5284975"/>
              <a:ext cx="453556" cy="664364"/>
              <a:chOff x="6237912" y="3285238"/>
              <a:chExt cx="453556" cy="664364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6DD031CB-3300-C8EA-6238-C6362C00E423}"/>
                  </a:ext>
                </a:extLst>
              </p:cNvPr>
              <p:cNvSpPr/>
              <p:nvPr/>
            </p:nvSpPr>
            <p:spPr>
              <a:xfrm rot="5400000">
                <a:off x="6568666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06B56FFE-48A5-26BC-4963-9528E315F238}"/>
                  </a:ext>
                </a:extLst>
              </p:cNvPr>
              <p:cNvSpPr/>
              <p:nvPr/>
            </p:nvSpPr>
            <p:spPr>
              <a:xfrm rot="5400000">
                <a:off x="6568666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F2CE8E6E-7297-5FAC-9956-3181A7021499}"/>
                  </a:ext>
                </a:extLst>
              </p:cNvPr>
              <p:cNvSpPr/>
              <p:nvPr/>
            </p:nvSpPr>
            <p:spPr>
              <a:xfrm rot="5400000">
                <a:off x="6568666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D402FB1-28FC-7D0F-3DF7-586B28D8D628}"/>
                  </a:ext>
                </a:extLst>
              </p:cNvPr>
              <p:cNvSpPr/>
              <p:nvPr/>
            </p:nvSpPr>
            <p:spPr>
              <a:xfrm rot="5400000">
                <a:off x="6403289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1B19C2EE-85B8-A6A1-BE05-4914B5FC98BE}"/>
                  </a:ext>
                </a:extLst>
              </p:cNvPr>
              <p:cNvSpPr/>
              <p:nvPr/>
            </p:nvSpPr>
            <p:spPr>
              <a:xfrm rot="5400000">
                <a:off x="6403289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4B6C32CD-E198-CBBC-292E-16BFD9233A13}"/>
                  </a:ext>
                </a:extLst>
              </p:cNvPr>
              <p:cNvSpPr/>
              <p:nvPr/>
            </p:nvSpPr>
            <p:spPr>
              <a:xfrm rot="5400000">
                <a:off x="6403289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310CED68-177D-FBDD-EE7F-1D4DADBC473C}"/>
                  </a:ext>
                </a:extLst>
              </p:cNvPr>
              <p:cNvSpPr/>
              <p:nvPr/>
            </p:nvSpPr>
            <p:spPr>
              <a:xfrm rot="5400000">
                <a:off x="6237912" y="328523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3D34BB59-BDBC-0369-7025-7FBFBB3E67EC}"/>
                  </a:ext>
                </a:extLst>
              </p:cNvPr>
              <p:cNvSpPr/>
              <p:nvPr/>
            </p:nvSpPr>
            <p:spPr>
              <a:xfrm rot="5400000">
                <a:off x="6237912" y="346676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4CFAFBAA-DB9C-4FFE-7BE8-27C1E85CB630}"/>
                  </a:ext>
                </a:extLst>
              </p:cNvPr>
              <p:cNvSpPr/>
              <p:nvPr/>
            </p:nvSpPr>
            <p:spPr>
              <a:xfrm rot="5400000">
                <a:off x="6237912" y="3648298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8E0C4888-8BBE-C0D1-2ED7-8FF056AF864F}"/>
                  </a:ext>
                </a:extLst>
              </p:cNvPr>
              <p:cNvSpPr/>
              <p:nvPr/>
            </p:nvSpPr>
            <p:spPr>
              <a:xfrm rot="5400000">
                <a:off x="6568666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3F3B8BAD-B3CC-9FA4-4E05-90BA96305C9E}"/>
                  </a:ext>
                </a:extLst>
              </p:cNvPr>
              <p:cNvSpPr/>
              <p:nvPr/>
            </p:nvSpPr>
            <p:spPr>
              <a:xfrm rot="5400000">
                <a:off x="6403289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A02847F7-8A55-6E94-39AB-0530F4E4E2D1}"/>
                  </a:ext>
                </a:extLst>
              </p:cNvPr>
              <p:cNvSpPr/>
              <p:nvPr/>
            </p:nvSpPr>
            <p:spPr>
              <a:xfrm rot="5400000">
                <a:off x="6237912" y="3826800"/>
                <a:ext cx="122802" cy="122802"/>
              </a:xfrm>
              <a:prstGeom prst="ellipse">
                <a:avLst/>
              </a:prstGeom>
              <a:solidFill>
                <a:srgbClr val="9DC3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/>
              </a:p>
            </p:txBody>
          </p:sp>
        </p:grpSp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3FF0B0B6-BA94-BC4A-DC19-5D35C3FDA389}"/>
              </a:ext>
            </a:extLst>
          </p:cNvPr>
          <p:cNvSpPr txBox="1"/>
          <p:nvPr/>
        </p:nvSpPr>
        <p:spPr>
          <a:xfrm>
            <a:off x="7992303" y="2796662"/>
            <a:ext cx="1258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Framework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89A453A-2A93-7D75-4E11-516A67AB3DDE}"/>
              </a:ext>
            </a:extLst>
          </p:cNvPr>
          <p:cNvSpPr/>
          <p:nvPr/>
        </p:nvSpPr>
        <p:spPr>
          <a:xfrm>
            <a:off x="1004400" y="3636000"/>
            <a:ext cx="2160000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IO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A48EDD6-F3EB-6032-480D-6711936BEBE5}"/>
              </a:ext>
            </a:extLst>
          </p:cNvPr>
          <p:cNvSpPr/>
          <p:nvPr/>
        </p:nvSpPr>
        <p:spPr>
          <a:xfrm>
            <a:off x="3441600" y="3636000"/>
            <a:ext cx="2160000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CPU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73E9905-EE00-7900-4642-01F383095EA0}"/>
              </a:ext>
            </a:extLst>
          </p:cNvPr>
          <p:cNvSpPr/>
          <p:nvPr/>
        </p:nvSpPr>
        <p:spPr>
          <a:xfrm>
            <a:off x="5875200" y="3636000"/>
            <a:ext cx="2515379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Computation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1DCD753-9640-6601-6FDB-6E3664F1EB20}"/>
              </a:ext>
            </a:extLst>
          </p:cNvPr>
          <p:cNvSpPr/>
          <p:nvPr/>
        </p:nvSpPr>
        <p:spPr>
          <a:xfrm>
            <a:off x="8668800" y="3636000"/>
            <a:ext cx="2340000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Communication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B845EE5-7AE6-7E5C-807B-352F7F4D050F}"/>
              </a:ext>
            </a:extLst>
          </p:cNvPr>
          <p:cNvSpPr/>
          <p:nvPr/>
        </p:nvSpPr>
        <p:spPr>
          <a:xfrm>
            <a:off x="3960000" y="1821600"/>
            <a:ext cx="3929994" cy="720000"/>
          </a:xfrm>
          <a:prstGeom prst="roundRect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Parallel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bottleneck 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AD64074-A607-67F9-B095-0BCB1D6056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DFD455C-0172-9B96-2F4C-238A6C5E6878}"/>
              </a:ext>
            </a:extLst>
          </p:cNvPr>
          <p:cNvSpPr/>
          <p:nvPr/>
        </p:nvSpPr>
        <p:spPr>
          <a:xfrm>
            <a:off x="0" y="2204509"/>
            <a:ext cx="12192000" cy="19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320A99C9-0729-5C6F-5546-4FD017B24998}"/>
              </a:ext>
            </a:extLst>
          </p:cNvPr>
          <p:cNvSpPr txBox="1"/>
          <p:nvPr/>
        </p:nvSpPr>
        <p:spPr>
          <a:xfrm>
            <a:off x="-258381" y="2325235"/>
            <a:ext cx="12192000" cy="184398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 fontScale="975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3600" b="0" spc="0" dirty="0">
                <a:solidFill>
                  <a:srgbClr val="7030A0"/>
                </a:solidFill>
                <a:latin typeface="Rockwell" panose="02060603020205020403" pitchFamily="18" charset="0"/>
                <a:cs typeface="Arial" panose="020B0604020202020204"/>
              </a:rPr>
              <a:t>Hierarchical bottleneck analysis is feasible!</a:t>
            </a:r>
            <a:endParaRPr lang="en-US" altLang="zh-CN" sz="3600" b="0" spc="0" dirty="0">
              <a:solidFill>
                <a:schemeClr val="tx1"/>
              </a:solidFill>
              <a:latin typeface="Rockwell" panose="02060603020205020403" pitchFamily="18" charset="0"/>
              <a:ea typeface="微软雅黑" panose="020B0503020204020204" pitchFamily="3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77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0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EBE9-75D0-E583-D684-10E1C671C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4A6A21A-F3F6-7062-E7B0-A1BB2921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1E0F5DF2-8A00-10A1-8CBA-81AAB2A56720}"/>
              </a:ext>
            </a:extLst>
          </p:cNvPr>
          <p:cNvSpPr txBox="1">
            <a:spLocks/>
          </p:cNvSpPr>
          <p:nvPr/>
        </p:nvSpPr>
        <p:spPr>
          <a:xfrm>
            <a:off x="5068389" y="812800"/>
            <a:ext cx="4447072" cy="536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F919BDEA-3D63-3350-E35B-94A41E23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8391" y="4654680"/>
            <a:ext cx="468000" cy="468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8B656412-B1F7-3760-D516-3BF32AE3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8391" y="1966633"/>
            <a:ext cx="468000" cy="46800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B09376B-E12D-5C4C-3C94-E9CB35D1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809" y="3982669"/>
            <a:ext cx="468000" cy="468000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2D737665-19D1-9135-1F08-F76853AAB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391" y="2638645"/>
            <a:ext cx="468000" cy="468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E05D300A-6A31-8A85-0FEE-3710A1D6DE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8391" y="3310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9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AC9D-8B25-2980-165B-4F0ADC35C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6A3039C4-9470-8DB4-5DCF-466E6ECAC6F2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295D924D-664C-014F-F5C3-D83C7F1D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59E23DF-2DE3-D518-6ED5-D5A748DCB8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8EFC56-297B-8074-1850-97A917F7C317}"/>
              </a:ext>
            </a:extLst>
          </p:cNvPr>
          <p:cNvSpPr/>
          <p:nvPr/>
        </p:nvSpPr>
        <p:spPr>
          <a:xfrm>
            <a:off x="7244336" y="1603185"/>
            <a:ext cx="4807228" cy="360573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1BE91320-487E-0816-7CDF-993EDC6AB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45" y="3281106"/>
            <a:ext cx="720000" cy="7200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60321C56-A01D-FFEC-4372-8F3189A15428}"/>
              </a:ext>
            </a:extLst>
          </p:cNvPr>
          <p:cNvSpPr/>
          <p:nvPr/>
        </p:nvSpPr>
        <p:spPr>
          <a:xfrm>
            <a:off x="8943912" y="1707037"/>
            <a:ext cx="288000" cy="2664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7311EDB-3991-2C1B-06EF-737B3495B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11030"/>
              </p:ext>
            </p:extLst>
          </p:nvPr>
        </p:nvGraphicFramePr>
        <p:xfrm>
          <a:off x="7442630" y="2765350"/>
          <a:ext cx="3361104" cy="1761265"/>
        </p:xfrm>
        <a:graphic>
          <a:graphicData uri="http://schemas.openxmlformats.org/drawingml/2006/table">
            <a:tbl>
              <a:tblPr firstRow="1" bandRow="1"/>
              <a:tblGrid>
                <a:gridCol w="1120368">
                  <a:extLst>
                    <a:ext uri="{9D8B030D-6E8A-4147-A177-3AD203B41FA5}">
                      <a16:colId xmlns:a16="http://schemas.microsoft.com/office/drawing/2014/main" val="2654344088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972127086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837350567"/>
                    </a:ext>
                  </a:extLst>
                </a:gridCol>
              </a:tblGrid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Bottleneck</a:t>
                      </a:r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Cause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Optimization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08231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030028"/>
                  </a:ext>
                </a:extLst>
              </a:tr>
              <a:tr h="52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I/O</a:t>
                      </a:r>
                      <a:endParaRPr lang="zh-CN" altLang="en-US" sz="1400" b="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Slow data fetching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Cache strategy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9788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85967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120455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1E11F1E2-92D6-4E1E-180A-FF9F6D324CB4}"/>
              </a:ext>
            </a:extLst>
          </p:cNvPr>
          <p:cNvSpPr txBox="1"/>
          <p:nvPr/>
        </p:nvSpPr>
        <p:spPr>
          <a:xfrm>
            <a:off x="9203853" y="1639341"/>
            <a:ext cx="164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Optimization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FFD5308-F2A1-E455-A374-A9A4D6B38C62}"/>
              </a:ext>
            </a:extLst>
          </p:cNvPr>
          <p:cNvSpPr/>
          <p:nvPr/>
        </p:nvSpPr>
        <p:spPr>
          <a:xfrm>
            <a:off x="7856628" y="2370099"/>
            <a:ext cx="287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b="1" i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Cause-optimization match</a:t>
            </a:r>
            <a:endParaRPr lang="zh-CN" altLang="en-US" b="1" i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736057-1270-2DF2-EF0B-90DBCBBBECB8}"/>
              </a:ext>
            </a:extLst>
          </p:cNvPr>
          <p:cNvSpPr/>
          <p:nvPr/>
        </p:nvSpPr>
        <p:spPr>
          <a:xfrm>
            <a:off x="7384696" y="3387984"/>
            <a:ext cx="3467364" cy="51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2B1BBA0-0B39-FBE0-E735-A27EE1121D5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10852060" y="3641106"/>
            <a:ext cx="364385" cy="36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C2FD8E-EAE2-C4C1-2B45-EC80F53900D4}"/>
              </a:ext>
            </a:extLst>
          </p:cNvPr>
          <p:cNvGrpSpPr/>
          <p:nvPr/>
        </p:nvGrpSpPr>
        <p:grpSpPr>
          <a:xfrm>
            <a:off x="138126" y="1603185"/>
            <a:ext cx="3473041" cy="3626177"/>
            <a:chOff x="711421" y="1660898"/>
            <a:chExt cx="3473041" cy="362617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8A7BE9F8-185C-E65D-FFE3-66101FBDBCB4}"/>
                </a:ext>
              </a:extLst>
            </p:cNvPr>
            <p:cNvSpPr/>
            <p:nvPr/>
          </p:nvSpPr>
          <p:spPr>
            <a:xfrm>
              <a:off x="711421" y="1660898"/>
              <a:ext cx="3473041" cy="3626177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63A2AA6-A8C0-E38A-9DF2-FD6FF4D05D58}"/>
                </a:ext>
              </a:extLst>
            </p:cNvPr>
            <p:cNvSpPr/>
            <p:nvPr/>
          </p:nvSpPr>
          <p:spPr>
            <a:xfrm>
              <a:off x="887289" y="3051706"/>
              <a:ext cx="3148492" cy="2090471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endParaRPr lang="en-US" altLang="zh-CN" sz="80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80301457-6EFE-343D-55ED-0C17D20E2957}"/>
                </a:ext>
              </a:extLst>
            </p:cNvPr>
            <p:cNvSpPr/>
            <p:nvPr/>
          </p:nvSpPr>
          <p:spPr>
            <a:xfrm>
              <a:off x="1017448" y="3216542"/>
              <a:ext cx="1178018" cy="409577"/>
            </a:xfrm>
            <a:prstGeom prst="roundRect">
              <a:avLst/>
            </a:prstGeom>
            <a:solidFill>
              <a:srgbClr val="E2F0D9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Host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7C7687A-4F78-197F-CDF9-4609909F05D0}"/>
                </a:ext>
              </a:extLst>
            </p:cNvPr>
            <p:cNvSpPr/>
            <p:nvPr/>
          </p:nvSpPr>
          <p:spPr>
            <a:xfrm>
              <a:off x="1016321" y="4329351"/>
              <a:ext cx="1178018" cy="409575"/>
            </a:xfrm>
            <a:prstGeom prst="roundRect">
              <a:avLst/>
            </a:prstGeom>
            <a:solidFill>
              <a:srgbClr val="DEEBF7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Network</a:t>
              </a: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BC3E23F-109B-1F08-95B4-933FFEB2C144}"/>
                </a:ext>
              </a:extLst>
            </p:cNvPr>
            <p:cNvSpPr/>
            <p:nvPr/>
          </p:nvSpPr>
          <p:spPr>
            <a:xfrm>
              <a:off x="1016321" y="3765065"/>
              <a:ext cx="1178018" cy="409577"/>
            </a:xfrm>
            <a:prstGeom prst="roundRect">
              <a:avLst/>
            </a:prstGeom>
            <a:solidFill>
              <a:srgbClr val="F2B4C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Device</a:t>
              </a: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C22B3205-E864-389B-9234-B0C7BB5E3461}"/>
                </a:ext>
              </a:extLst>
            </p:cNvPr>
            <p:cNvSpPr/>
            <p:nvPr/>
          </p:nvSpPr>
          <p:spPr>
            <a:xfrm>
              <a:off x="1531423" y="2203911"/>
              <a:ext cx="1860224" cy="5769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Lightweight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Monitor</a:t>
              </a:r>
            </a:p>
          </p:txBody>
        </p:sp>
        <p:cxnSp>
          <p:nvCxnSpPr>
            <p:cNvPr id="147" name="直接箭头连接符 146">
              <a:extLst>
                <a:ext uri="{FF2B5EF4-FFF2-40B4-BE49-F238E27FC236}">
                  <a16:creationId xmlns:a16="http://schemas.microsoft.com/office/drawing/2014/main" id="{9F0EA0A7-F4AA-6BB3-64A4-6C347FA14DB2}"/>
                </a:ext>
              </a:extLst>
            </p:cNvPr>
            <p:cNvCxnSpPr>
              <a:cxnSpLocks/>
              <a:stCxn id="146" idx="2"/>
              <a:endCxn id="19" idx="0"/>
            </p:cNvCxnSpPr>
            <p:nvPr/>
          </p:nvCxnSpPr>
          <p:spPr>
            <a:xfrm>
              <a:off x="2461535" y="2780822"/>
              <a:ext cx="0" cy="270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3C04F193-4FE2-9A92-818B-5C8E4569AB94}"/>
                </a:ext>
              </a:extLst>
            </p:cNvPr>
            <p:cNvSpPr/>
            <p:nvPr/>
          </p:nvSpPr>
          <p:spPr>
            <a:xfrm>
              <a:off x="1168400" y="4751820"/>
              <a:ext cx="2670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Fine-grained Profiling </a:t>
              </a:r>
              <a:endParaRPr lang="zh-CN" altLang="en-US" b="1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A53F166D-FF39-5298-EAC6-0399E447167F}"/>
                </a:ext>
              </a:extLst>
            </p:cNvPr>
            <p:cNvSpPr/>
            <p:nvPr/>
          </p:nvSpPr>
          <p:spPr>
            <a:xfrm>
              <a:off x="1830346" y="1763858"/>
              <a:ext cx="288000" cy="264844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18A3946C-C204-66E3-4984-228D50DDEEF0}"/>
                </a:ext>
              </a:extLst>
            </p:cNvPr>
            <p:cNvSpPr txBox="1"/>
            <p:nvPr/>
          </p:nvSpPr>
          <p:spPr>
            <a:xfrm>
              <a:off x="1919129" y="1695713"/>
              <a:ext cx="1519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Profiling</a:t>
              </a:r>
            </a:p>
          </p:txBody>
        </p:sp>
        <p:sp>
          <p:nvSpPr>
            <p:cNvPr id="151" name="矩形: 圆角 150">
              <a:extLst>
                <a:ext uri="{FF2B5EF4-FFF2-40B4-BE49-F238E27FC236}">
                  <a16:creationId xmlns:a16="http://schemas.microsoft.com/office/drawing/2014/main" id="{C5775CF0-96D8-7E76-39D3-5D385DB6AA26}"/>
                </a:ext>
              </a:extLst>
            </p:cNvPr>
            <p:cNvSpPr/>
            <p:nvPr/>
          </p:nvSpPr>
          <p:spPr>
            <a:xfrm>
              <a:off x="2787932" y="3389932"/>
              <a:ext cx="1178018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Timeline</a:t>
              </a:r>
            </a:p>
          </p:txBody>
        </p:sp>
        <p:sp>
          <p:nvSpPr>
            <p:cNvPr id="152" name="矩形: 圆角 151">
              <a:extLst>
                <a:ext uri="{FF2B5EF4-FFF2-40B4-BE49-F238E27FC236}">
                  <a16:creationId xmlns:a16="http://schemas.microsoft.com/office/drawing/2014/main" id="{16473828-9F86-E81E-00FE-AF95DFE6D7EE}"/>
                </a:ext>
              </a:extLst>
            </p:cNvPr>
            <p:cNvSpPr/>
            <p:nvPr/>
          </p:nvSpPr>
          <p:spPr>
            <a:xfrm>
              <a:off x="2787932" y="4075580"/>
              <a:ext cx="1178017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Operator</a:t>
              </a:r>
            </a:p>
          </p:txBody>
        </p:sp>
        <p:sp>
          <p:nvSpPr>
            <p:cNvPr id="153" name="箭头: 右 152">
              <a:extLst>
                <a:ext uri="{FF2B5EF4-FFF2-40B4-BE49-F238E27FC236}">
                  <a16:creationId xmlns:a16="http://schemas.microsoft.com/office/drawing/2014/main" id="{0172496E-DC19-C09A-C4C8-8161EFD759D6}"/>
                </a:ext>
              </a:extLst>
            </p:cNvPr>
            <p:cNvSpPr/>
            <p:nvPr/>
          </p:nvSpPr>
          <p:spPr>
            <a:xfrm>
              <a:off x="2294041" y="3841289"/>
              <a:ext cx="458886" cy="268157"/>
            </a:xfrm>
            <a:prstGeom prst="rightArrow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4" name="连接符: 肘形 153">
            <a:extLst>
              <a:ext uri="{FF2B5EF4-FFF2-40B4-BE49-F238E27FC236}">
                <a16:creationId xmlns:a16="http://schemas.microsoft.com/office/drawing/2014/main" id="{23A6317E-504E-4A97-944D-615B97E5B1C7}"/>
              </a:ext>
            </a:extLst>
          </p:cNvPr>
          <p:cNvCxnSpPr>
            <a:stCxn id="9" idx="2"/>
            <a:endCxn id="18" idx="2"/>
          </p:cNvCxnSpPr>
          <p:nvPr/>
        </p:nvCxnSpPr>
        <p:spPr>
          <a:xfrm rot="5400000">
            <a:off x="6111418" y="-235665"/>
            <a:ext cx="1228256" cy="9701798"/>
          </a:xfrm>
          <a:prstGeom prst="bentConnector3">
            <a:avLst>
              <a:gd name="adj1" fmla="val 12481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400AA475-E537-B27E-2663-2AE7F0D3E538}"/>
              </a:ext>
            </a:extLst>
          </p:cNvPr>
          <p:cNvGrpSpPr/>
          <p:nvPr/>
        </p:nvGrpSpPr>
        <p:grpSpPr>
          <a:xfrm>
            <a:off x="3392654" y="1622723"/>
            <a:ext cx="3966434" cy="3612553"/>
            <a:chOff x="3392654" y="1754341"/>
            <a:chExt cx="3966434" cy="3612553"/>
          </a:xfrm>
        </p:grpSpPr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EFE0D246-E0BC-41A8-74AE-8BDBE7C9370A}"/>
                </a:ext>
              </a:extLst>
            </p:cNvPr>
            <p:cNvSpPr/>
            <p:nvPr/>
          </p:nvSpPr>
          <p:spPr>
            <a:xfrm>
              <a:off x="3887087" y="1754341"/>
              <a:ext cx="3085984" cy="3612553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矩形: 圆角 156">
              <a:extLst>
                <a:ext uri="{FF2B5EF4-FFF2-40B4-BE49-F238E27FC236}">
                  <a16:creationId xmlns:a16="http://schemas.microsoft.com/office/drawing/2014/main" id="{606973FE-D39B-99AD-DE7C-92F0506BF77A}"/>
                </a:ext>
              </a:extLst>
            </p:cNvPr>
            <p:cNvSpPr/>
            <p:nvPr/>
          </p:nvSpPr>
          <p:spPr>
            <a:xfrm>
              <a:off x="4104557" y="3483253"/>
              <a:ext cx="1773335" cy="1790497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: 圆角 157">
              <a:extLst>
                <a:ext uri="{FF2B5EF4-FFF2-40B4-BE49-F238E27FC236}">
                  <a16:creationId xmlns:a16="http://schemas.microsoft.com/office/drawing/2014/main" id="{FCC511F3-05D0-7D75-8182-D6B25976176A}"/>
                </a:ext>
              </a:extLst>
            </p:cNvPr>
            <p:cNvSpPr/>
            <p:nvPr/>
          </p:nvSpPr>
          <p:spPr>
            <a:xfrm>
              <a:off x="4372842" y="3645481"/>
              <a:ext cx="1236764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I/O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9" name="矩形: 圆角 158">
              <a:extLst>
                <a:ext uri="{FF2B5EF4-FFF2-40B4-BE49-F238E27FC236}">
                  <a16:creationId xmlns:a16="http://schemas.microsoft.com/office/drawing/2014/main" id="{FB0D2FFF-DB29-3A71-37CF-59F4BD303C30}"/>
                </a:ext>
              </a:extLst>
            </p:cNvPr>
            <p:cNvSpPr/>
            <p:nvPr/>
          </p:nvSpPr>
          <p:spPr>
            <a:xfrm>
              <a:off x="4362112" y="4483207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Comp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325F36DE-2E44-0481-FAAC-60C00B30D80B}"/>
                </a:ext>
              </a:extLst>
            </p:cNvPr>
            <p:cNvSpPr/>
            <p:nvPr/>
          </p:nvSpPr>
          <p:spPr>
            <a:xfrm>
              <a:off x="4362112" y="4891318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Comm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1" name="矩形: 圆角 160">
              <a:extLst>
                <a:ext uri="{FF2B5EF4-FFF2-40B4-BE49-F238E27FC236}">
                  <a16:creationId xmlns:a16="http://schemas.microsoft.com/office/drawing/2014/main" id="{DC4E02A0-663B-FEDA-6526-30D6F9057A26}"/>
                </a:ext>
              </a:extLst>
            </p:cNvPr>
            <p:cNvSpPr/>
            <p:nvPr/>
          </p:nvSpPr>
          <p:spPr>
            <a:xfrm>
              <a:off x="4372842" y="4084735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CPU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9B1F9C8F-70AD-5490-5E39-249D4514FDAE}"/>
                </a:ext>
              </a:extLst>
            </p:cNvPr>
            <p:cNvSpPr/>
            <p:nvPr/>
          </p:nvSpPr>
          <p:spPr>
            <a:xfrm>
              <a:off x="4882416" y="1838654"/>
              <a:ext cx="287485" cy="264717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0D25DA1D-BC3B-CED2-67BC-CB0093E021B5}"/>
                </a:ext>
              </a:extLst>
            </p:cNvPr>
            <p:cNvSpPr txBox="1"/>
            <p:nvPr/>
          </p:nvSpPr>
          <p:spPr>
            <a:xfrm>
              <a:off x="5010252" y="1770958"/>
              <a:ext cx="1380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Analysis</a:t>
              </a:r>
            </a:p>
          </p:txBody>
        </p: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CD33B12A-591A-E848-B543-034F8D53E041}"/>
                </a:ext>
              </a:extLst>
            </p:cNvPr>
            <p:cNvGrpSpPr/>
            <p:nvPr/>
          </p:nvGrpSpPr>
          <p:grpSpPr>
            <a:xfrm>
              <a:off x="4104558" y="2274609"/>
              <a:ext cx="1773335" cy="965885"/>
              <a:chOff x="11919929" y="3275935"/>
              <a:chExt cx="1009825" cy="571130"/>
            </a:xfrm>
          </p:grpSpPr>
          <p:sp>
            <p:nvSpPr>
              <p:cNvPr id="170" name="矩形: 圆角 169">
                <a:extLst>
                  <a:ext uri="{FF2B5EF4-FFF2-40B4-BE49-F238E27FC236}">
                    <a16:creationId xmlns:a16="http://schemas.microsoft.com/office/drawing/2014/main" id="{8AC9E6D9-97EE-12F1-5392-B5894C6968AA}"/>
                  </a:ext>
                </a:extLst>
              </p:cNvPr>
              <p:cNvSpPr/>
              <p:nvPr/>
            </p:nvSpPr>
            <p:spPr>
              <a:xfrm>
                <a:off x="11919929" y="3275935"/>
                <a:ext cx="1009825" cy="571130"/>
              </a:xfrm>
              <a:prstGeom prst="roundRect">
                <a:avLst/>
              </a:prstGeom>
              <a:solidFill>
                <a:srgbClr val="E1D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: 圆角 170">
                <a:extLst>
                  <a:ext uri="{FF2B5EF4-FFF2-40B4-BE49-F238E27FC236}">
                    <a16:creationId xmlns:a16="http://schemas.microsoft.com/office/drawing/2014/main" id="{1B98199B-81B6-6C20-2798-684760ECE36E}"/>
                  </a:ext>
                </a:extLst>
              </p:cNvPr>
              <p:cNvSpPr/>
              <p:nvPr/>
            </p:nvSpPr>
            <p:spPr>
              <a:xfrm>
                <a:off x="12076669" y="3643937"/>
                <a:ext cx="706957" cy="14630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CPA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矩形: 圆角 171">
                <a:extLst>
                  <a:ext uri="{FF2B5EF4-FFF2-40B4-BE49-F238E27FC236}">
                    <a16:creationId xmlns:a16="http://schemas.microsoft.com/office/drawing/2014/main" id="{445FC25B-F35A-7E8E-5694-B902889BB938}"/>
                  </a:ext>
                </a:extLst>
              </p:cNvPr>
              <p:cNvSpPr/>
              <p:nvPr/>
            </p:nvSpPr>
            <p:spPr>
              <a:xfrm>
                <a:off x="12078010" y="3329429"/>
                <a:ext cx="704275" cy="15704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Parallel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3" name="直接箭头连接符 172">
                <a:extLst>
                  <a:ext uri="{FF2B5EF4-FFF2-40B4-BE49-F238E27FC236}">
                    <a16:creationId xmlns:a16="http://schemas.microsoft.com/office/drawing/2014/main" id="{76B0C7CD-D809-3AA6-F8CA-7759C0E2F7F4}"/>
                  </a:ext>
                </a:extLst>
              </p:cNvPr>
              <p:cNvCxnSpPr>
                <a:cxnSpLocks/>
                <a:stCxn id="172" idx="2"/>
                <a:endCxn id="171" idx="0"/>
              </p:cNvCxnSpPr>
              <p:nvPr/>
            </p:nvCxnSpPr>
            <p:spPr>
              <a:xfrm>
                <a:off x="12430148" y="3486475"/>
                <a:ext cx="0" cy="1574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2B1D84D9-736E-5779-6129-9E951B6D5021}"/>
                </a:ext>
              </a:extLst>
            </p:cNvPr>
            <p:cNvSpPr txBox="1"/>
            <p:nvPr/>
          </p:nvSpPr>
          <p:spPr>
            <a:xfrm>
              <a:off x="5499240" y="2504424"/>
              <a:ext cx="185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Inter-op</a:t>
              </a:r>
              <a:endParaRPr lang="zh-CN" altLang="en-US" b="1" i="1" dirty="0"/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AE7E812C-4FE4-76A6-2419-5CAF128A5746}"/>
                </a:ext>
              </a:extLst>
            </p:cNvPr>
            <p:cNvSpPr txBox="1"/>
            <p:nvPr/>
          </p:nvSpPr>
          <p:spPr>
            <a:xfrm>
              <a:off x="5499242" y="4241224"/>
              <a:ext cx="1859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  <a:endParaRPr lang="zh-CN" altLang="en-US" b="1" i="1" dirty="0"/>
            </a:p>
          </p:txBody>
        </p: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F7A55C08-9A55-FDB9-4638-BF0DED317BDB}"/>
                </a:ext>
              </a:extLst>
            </p:cNvPr>
            <p:cNvCxnSpPr>
              <a:cxnSpLocks/>
              <a:stCxn id="170" idx="2"/>
              <a:endCxn id="157" idx="0"/>
            </p:cNvCxnSpPr>
            <p:nvPr/>
          </p:nvCxnSpPr>
          <p:spPr>
            <a:xfrm flipH="1">
              <a:off x="4991225" y="3240494"/>
              <a:ext cx="2" cy="242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CD6AD990-AD69-493E-A6AF-8C929CC65397}"/>
                </a:ext>
              </a:extLst>
            </p:cNvPr>
            <p:cNvCxnSpPr>
              <a:cxnSpLocks/>
              <a:stCxn id="152" idx="3"/>
              <a:endCxn id="157" idx="1"/>
            </p:cNvCxnSpPr>
            <p:nvPr/>
          </p:nvCxnSpPr>
          <p:spPr>
            <a:xfrm>
              <a:off x="3392654" y="4372060"/>
              <a:ext cx="711903" cy="6442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连接符: 肘形 168">
              <a:extLst>
                <a:ext uri="{FF2B5EF4-FFF2-40B4-BE49-F238E27FC236}">
                  <a16:creationId xmlns:a16="http://schemas.microsoft.com/office/drawing/2014/main" id="{F0542B1B-AC85-A766-CD86-5BBC48AAE826}"/>
                </a:ext>
              </a:extLst>
            </p:cNvPr>
            <p:cNvCxnSpPr>
              <a:cxnSpLocks/>
              <a:stCxn id="151" idx="3"/>
              <a:endCxn id="170" idx="1"/>
            </p:cNvCxnSpPr>
            <p:nvPr/>
          </p:nvCxnSpPr>
          <p:spPr>
            <a:xfrm flipV="1">
              <a:off x="3392655" y="2757552"/>
              <a:ext cx="711903" cy="9288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矩形 173">
            <a:extLst>
              <a:ext uri="{FF2B5EF4-FFF2-40B4-BE49-F238E27FC236}">
                <a16:creationId xmlns:a16="http://schemas.microsoft.com/office/drawing/2014/main" id="{1F489F1E-0BD9-6A15-B025-E86D7C7B8467}"/>
              </a:ext>
            </a:extLst>
          </p:cNvPr>
          <p:cNvSpPr/>
          <p:nvPr/>
        </p:nvSpPr>
        <p:spPr>
          <a:xfrm>
            <a:off x="4302708" y="3432636"/>
            <a:ext cx="1377033" cy="416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2C7DBCF6-3A0F-DB60-465E-4CA222BC4987}"/>
              </a:ext>
            </a:extLst>
          </p:cNvPr>
          <p:cNvCxnSpPr>
            <a:cxnSpLocks/>
            <a:stCxn id="174" idx="3"/>
            <a:endCxn id="15" idx="1"/>
          </p:cNvCxnSpPr>
          <p:nvPr/>
        </p:nvCxnSpPr>
        <p:spPr>
          <a:xfrm>
            <a:off x="5679741" y="3641106"/>
            <a:ext cx="1704955" cy="3684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>
            <a:extLst>
              <a:ext uri="{FF2B5EF4-FFF2-40B4-BE49-F238E27FC236}">
                <a16:creationId xmlns:a16="http://schemas.microsoft.com/office/drawing/2014/main" id="{A9E7CF10-0A02-A346-A1F4-07EAD08DB89F}"/>
              </a:ext>
            </a:extLst>
          </p:cNvPr>
          <p:cNvSpPr txBox="1">
            <a:spLocks/>
          </p:cNvSpPr>
          <p:nvPr/>
        </p:nvSpPr>
        <p:spPr>
          <a:xfrm>
            <a:off x="608400" y="3456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 i="1"/>
              <a:t>Hermes</a:t>
            </a:r>
            <a:r>
              <a:rPr lang="zh-CN" altLang="en-US" sz="2800"/>
              <a:t> </a:t>
            </a:r>
            <a:r>
              <a:rPr lang="en-US" altLang="zh-CN" sz="2800"/>
              <a:t>System Design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04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14" grpId="0"/>
      <p:bldP spid="15" grpId="0" animBg="1"/>
      <p:bldP spid="1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A93E-879A-DB00-F94F-1EF8180A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7">
            <a:extLst>
              <a:ext uri="{FF2B5EF4-FFF2-40B4-BE49-F238E27FC236}">
                <a16:creationId xmlns:a16="http://schemas.microsoft.com/office/drawing/2014/main" id="{1026895B-2525-22BD-807E-A5FD26A735C3}"/>
              </a:ext>
            </a:extLst>
          </p:cNvPr>
          <p:cNvSpPr/>
          <p:nvPr/>
        </p:nvSpPr>
        <p:spPr>
          <a:xfrm>
            <a:off x="138126" y="1603185"/>
            <a:ext cx="3473041" cy="362617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52D0DF39-AB48-965B-6C55-5BBA620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71" y="6463877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3D94209-057A-4F45-A66F-81B1DA6BE3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169" name="矩形: 圆角 168">
            <a:extLst>
              <a:ext uri="{FF2B5EF4-FFF2-40B4-BE49-F238E27FC236}">
                <a16:creationId xmlns:a16="http://schemas.microsoft.com/office/drawing/2014/main" id="{38812850-5547-41F3-AFA0-242FF9A5CF40}"/>
              </a:ext>
            </a:extLst>
          </p:cNvPr>
          <p:cNvSpPr/>
          <p:nvPr/>
        </p:nvSpPr>
        <p:spPr>
          <a:xfrm>
            <a:off x="7244336" y="1603185"/>
            <a:ext cx="4807228" cy="360573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0" name="内容占位符 5">
            <a:extLst>
              <a:ext uri="{FF2B5EF4-FFF2-40B4-BE49-F238E27FC236}">
                <a16:creationId xmlns:a16="http://schemas.microsoft.com/office/drawing/2014/main" id="{E2BBF2CC-E2A1-41D7-BEFD-84F2344F9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45" y="3281106"/>
            <a:ext cx="720000" cy="720000"/>
          </a:xfrm>
          <a:prstGeom prst="rect">
            <a:avLst/>
          </a:prstGeom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FDB194C2-8C3D-40E5-A8F5-E7A03A8C033B}"/>
              </a:ext>
            </a:extLst>
          </p:cNvPr>
          <p:cNvSpPr/>
          <p:nvPr/>
        </p:nvSpPr>
        <p:spPr>
          <a:xfrm>
            <a:off x="8943912" y="1707037"/>
            <a:ext cx="288000" cy="2664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72" name="表格 171">
            <a:extLst>
              <a:ext uri="{FF2B5EF4-FFF2-40B4-BE49-F238E27FC236}">
                <a16:creationId xmlns:a16="http://schemas.microsoft.com/office/drawing/2014/main" id="{82C97FFB-694C-4506-ADD3-A455C01B5395}"/>
              </a:ext>
            </a:extLst>
          </p:cNvPr>
          <p:cNvGraphicFramePr>
            <a:graphicFrameLocks noGrp="1"/>
          </p:cNvGraphicFramePr>
          <p:nvPr/>
        </p:nvGraphicFramePr>
        <p:xfrm>
          <a:off x="7442630" y="2765350"/>
          <a:ext cx="3361104" cy="1761265"/>
        </p:xfrm>
        <a:graphic>
          <a:graphicData uri="http://schemas.openxmlformats.org/drawingml/2006/table">
            <a:tbl>
              <a:tblPr firstRow="1" bandRow="1"/>
              <a:tblGrid>
                <a:gridCol w="1120368">
                  <a:extLst>
                    <a:ext uri="{9D8B030D-6E8A-4147-A177-3AD203B41FA5}">
                      <a16:colId xmlns:a16="http://schemas.microsoft.com/office/drawing/2014/main" val="2654344088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972127086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837350567"/>
                    </a:ext>
                  </a:extLst>
                </a:gridCol>
              </a:tblGrid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Bottleneck</a:t>
                      </a:r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Cause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Optimization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08231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030028"/>
                  </a:ext>
                </a:extLst>
              </a:tr>
              <a:tr h="52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I/O</a:t>
                      </a:r>
                      <a:endParaRPr lang="zh-CN" altLang="en-US" sz="1400" b="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Slow data fetching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Cache strategy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9788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85967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120455"/>
                  </a:ext>
                </a:extLst>
              </a:tr>
            </a:tbl>
          </a:graphicData>
        </a:graphic>
      </p:graphicFrame>
      <p:sp>
        <p:nvSpPr>
          <p:cNvPr id="173" name="文本框 172">
            <a:extLst>
              <a:ext uri="{FF2B5EF4-FFF2-40B4-BE49-F238E27FC236}">
                <a16:creationId xmlns:a16="http://schemas.microsoft.com/office/drawing/2014/main" id="{F4B76302-6F23-47CA-991E-C324131D3A5A}"/>
              </a:ext>
            </a:extLst>
          </p:cNvPr>
          <p:cNvSpPr txBox="1"/>
          <p:nvPr/>
        </p:nvSpPr>
        <p:spPr>
          <a:xfrm>
            <a:off x="9203853" y="1639341"/>
            <a:ext cx="164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Optimization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FD3AF5AD-831F-47FE-A296-53DD44D4F956}"/>
              </a:ext>
            </a:extLst>
          </p:cNvPr>
          <p:cNvSpPr/>
          <p:nvPr/>
        </p:nvSpPr>
        <p:spPr>
          <a:xfrm>
            <a:off x="7856628" y="2370099"/>
            <a:ext cx="287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b="1" i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Cause-optimization match</a:t>
            </a:r>
            <a:endParaRPr lang="zh-CN" altLang="en-US" b="1" i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2706816E-CECC-4FA6-AD27-D3CCFC8D7B84}"/>
              </a:ext>
            </a:extLst>
          </p:cNvPr>
          <p:cNvSpPr/>
          <p:nvPr/>
        </p:nvSpPr>
        <p:spPr>
          <a:xfrm>
            <a:off x="7384696" y="3387984"/>
            <a:ext cx="3467364" cy="51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E061ED19-0708-4B19-92AA-6AF3E424E6BE}"/>
              </a:ext>
            </a:extLst>
          </p:cNvPr>
          <p:cNvCxnSpPr>
            <a:cxnSpLocks/>
            <a:stCxn id="175" idx="3"/>
            <a:endCxn id="170" idx="1"/>
          </p:cNvCxnSpPr>
          <p:nvPr/>
        </p:nvCxnSpPr>
        <p:spPr>
          <a:xfrm flipV="1">
            <a:off x="10852060" y="3641106"/>
            <a:ext cx="364385" cy="36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FE2CF535-336A-4E22-8C13-546BF554FE80}"/>
              </a:ext>
            </a:extLst>
          </p:cNvPr>
          <p:cNvGrpSpPr/>
          <p:nvPr/>
        </p:nvGrpSpPr>
        <p:grpSpPr>
          <a:xfrm>
            <a:off x="138126" y="1603185"/>
            <a:ext cx="3473041" cy="3626177"/>
            <a:chOff x="711421" y="1660898"/>
            <a:chExt cx="3473041" cy="3626177"/>
          </a:xfrm>
        </p:grpSpPr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D0A4DD7D-7169-4059-A5C8-236B17265C1A}"/>
                </a:ext>
              </a:extLst>
            </p:cNvPr>
            <p:cNvSpPr/>
            <p:nvPr/>
          </p:nvSpPr>
          <p:spPr>
            <a:xfrm>
              <a:off x="711421" y="1660898"/>
              <a:ext cx="3473041" cy="3626177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矩形: 圆角 183">
              <a:extLst>
                <a:ext uri="{FF2B5EF4-FFF2-40B4-BE49-F238E27FC236}">
                  <a16:creationId xmlns:a16="http://schemas.microsoft.com/office/drawing/2014/main" id="{DC2A1C93-8751-4186-A3A6-F3BA8A4A88E4}"/>
                </a:ext>
              </a:extLst>
            </p:cNvPr>
            <p:cNvSpPr/>
            <p:nvPr/>
          </p:nvSpPr>
          <p:spPr>
            <a:xfrm>
              <a:off x="887289" y="3051706"/>
              <a:ext cx="3148492" cy="2090471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endParaRPr lang="en-US" altLang="zh-CN" sz="80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:a16="http://schemas.microsoft.com/office/drawing/2014/main" id="{4C730AE9-1A4E-45A9-AB99-2E6EDBF6589C}"/>
                </a:ext>
              </a:extLst>
            </p:cNvPr>
            <p:cNvSpPr/>
            <p:nvPr/>
          </p:nvSpPr>
          <p:spPr>
            <a:xfrm>
              <a:off x="1017448" y="3216542"/>
              <a:ext cx="1178018" cy="409577"/>
            </a:xfrm>
            <a:prstGeom prst="roundRect">
              <a:avLst/>
            </a:prstGeom>
            <a:solidFill>
              <a:srgbClr val="E2F0D9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Host</a:t>
              </a:r>
            </a:p>
          </p:txBody>
        </p:sp>
        <p:sp>
          <p:nvSpPr>
            <p:cNvPr id="186" name="矩形: 圆角 185">
              <a:extLst>
                <a:ext uri="{FF2B5EF4-FFF2-40B4-BE49-F238E27FC236}">
                  <a16:creationId xmlns:a16="http://schemas.microsoft.com/office/drawing/2014/main" id="{68AD04A3-EFED-47B6-8D64-24512695783C}"/>
                </a:ext>
              </a:extLst>
            </p:cNvPr>
            <p:cNvSpPr/>
            <p:nvPr/>
          </p:nvSpPr>
          <p:spPr>
            <a:xfrm>
              <a:off x="1016321" y="4329351"/>
              <a:ext cx="1178018" cy="409575"/>
            </a:xfrm>
            <a:prstGeom prst="roundRect">
              <a:avLst/>
            </a:prstGeom>
            <a:solidFill>
              <a:srgbClr val="DEEBF7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Network</a:t>
              </a:r>
            </a:p>
          </p:txBody>
        </p:sp>
        <p:sp>
          <p:nvSpPr>
            <p:cNvPr id="187" name="矩形: 圆角 186">
              <a:extLst>
                <a:ext uri="{FF2B5EF4-FFF2-40B4-BE49-F238E27FC236}">
                  <a16:creationId xmlns:a16="http://schemas.microsoft.com/office/drawing/2014/main" id="{9ABC6A9D-6BD5-4B18-9319-05181DC4F2BE}"/>
                </a:ext>
              </a:extLst>
            </p:cNvPr>
            <p:cNvSpPr/>
            <p:nvPr/>
          </p:nvSpPr>
          <p:spPr>
            <a:xfrm>
              <a:off x="1016321" y="3765065"/>
              <a:ext cx="1178018" cy="409577"/>
            </a:xfrm>
            <a:prstGeom prst="roundRect">
              <a:avLst/>
            </a:prstGeom>
            <a:solidFill>
              <a:srgbClr val="F2B4C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Device</a:t>
              </a: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CD010130-492E-4B12-BDBC-F35332A8D107}"/>
                </a:ext>
              </a:extLst>
            </p:cNvPr>
            <p:cNvSpPr/>
            <p:nvPr/>
          </p:nvSpPr>
          <p:spPr>
            <a:xfrm>
              <a:off x="1531423" y="2203911"/>
              <a:ext cx="1860224" cy="5769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Lightweight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Monitor</a:t>
              </a:r>
            </a:p>
          </p:txBody>
        </p: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7377DBFE-CC0F-48D4-B128-9B16C07DA9CF}"/>
                </a:ext>
              </a:extLst>
            </p:cNvPr>
            <p:cNvCxnSpPr>
              <a:cxnSpLocks/>
              <a:stCxn id="188" idx="2"/>
              <a:endCxn id="184" idx="0"/>
            </p:cNvCxnSpPr>
            <p:nvPr/>
          </p:nvCxnSpPr>
          <p:spPr>
            <a:xfrm>
              <a:off x="2461535" y="2780822"/>
              <a:ext cx="0" cy="270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00716A50-DC05-443E-AB01-EF7E7914531E}"/>
                </a:ext>
              </a:extLst>
            </p:cNvPr>
            <p:cNvSpPr/>
            <p:nvPr/>
          </p:nvSpPr>
          <p:spPr>
            <a:xfrm>
              <a:off x="1168400" y="4751820"/>
              <a:ext cx="2670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Fine-grained Profiling </a:t>
              </a:r>
              <a:endParaRPr lang="zh-CN" altLang="en-US" b="1" dirty="0"/>
            </a:p>
          </p:txBody>
        </p:sp>
        <p:sp>
          <p:nvSpPr>
            <p:cNvPr id="193" name="矩形: 圆角 192">
              <a:extLst>
                <a:ext uri="{FF2B5EF4-FFF2-40B4-BE49-F238E27FC236}">
                  <a16:creationId xmlns:a16="http://schemas.microsoft.com/office/drawing/2014/main" id="{7AAA74E9-1BD0-48EE-9162-9BD0D3A227DC}"/>
                </a:ext>
              </a:extLst>
            </p:cNvPr>
            <p:cNvSpPr/>
            <p:nvPr/>
          </p:nvSpPr>
          <p:spPr>
            <a:xfrm>
              <a:off x="2787932" y="3389932"/>
              <a:ext cx="1178018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Timeline</a:t>
              </a:r>
            </a:p>
          </p:txBody>
        </p:sp>
        <p:sp>
          <p:nvSpPr>
            <p:cNvPr id="195" name="矩形: 圆角 194">
              <a:extLst>
                <a:ext uri="{FF2B5EF4-FFF2-40B4-BE49-F238E27FC236}">
                  <a16:creationId xmlns:a16="http://schemas.microsoft.com/office/drawing/2014/main" id="{32794440-2A13-43E0-81D7-08E4DB8E418C}"/>
                </a:ext>
              </a:extLst>
            </p:cNvPr>
            <p:cNvSpPr/>
            <p:nvPr/>
          </p:nvSpPr>
          <p:spPr>
            <a:xfrm>
              <a:off x="2787932" y="4075580"/>
              <a:ext cx="1178017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Operator</a:t>
              </a:r>
            </a:p>
          </p:txBody>
        </p:sp>
        <p:sp>
          <p:nvSpPr>
            <p:cNvPr id="196" name="箭头: 右 195">
              <a:extLst>
                <a:ext uri="{FF2B5EF4-FFF2-40B4-BE49-F238E27FC236}">
                  <a16:creationId xmlns:a16="http://schemas.microsoft.com/office/drawing/2014/main" id="{354098EA-17A6-476F-A0B8-723BD6188730}"/>
                </a:ext>
              </a:extLst>
            </p:cNvPr>
            <p:cNvSpPr/>
            <p:nvPr/>
          </p:nvSpPr>
          <p:spPr>
            <a:xfrm>
              <a:off x="2294041" y="3841289"/>
              <a:ext cx="458886" cy="268157"/>
            </a:xfrm>
            <a:prstGeom prst="rightArrow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3959755-E714-46AA-B6E0-F35FC845EF90}"/>
              </a:ext>
            </a:extLst>
          </p:cNvPr>
          <p:cNvGrpSpPr/>
          <p:nvPr/>
        </p:nvGrpSpPr>
        <p:grpSpPr>
          <a:xfrm>
            <a:off x="3887087" y="1622723"/>
            <a:ext cx="3472001" cy="3612553"/>
            <a:chOff x="3887087" y="1754341"/>
            <a:chExt cx="3472001" cy="3612553"/>
          </a:xfrm>
        </p:grpSpPr>
        <p:sp>
          <p:nvSpPr>
            <p:cNvPr id="199" name="矩形: 圆角 198">
              <a:extLst>
                <a:ext uri="{FF2B5EF4-FFF2-40B4-BE49-F238E27FC236}">
                  <a16:creationId xmlns:a16="http://schemas.microsoft.com/office/drawing/2014/main" id="{026CF2BB-E8F9-442B-B46B-65FA91804486}"/>
                </a:ext>
              </a:extLst>
            </p:cNvPr>
            <p:cNvSpPr/>
            <p:nvPr/>
          </p:nvSpPr>
          <p:spPr>
            <a:xfrm>
              <a:off x="3887087" y="1754341"/>
              <a:ext cx="3085984" cy="3612553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矩形: 圆角 199">
              <a:extLst>
                <a:ext uri="{FF2B5EF4-FFF2-40B4-BE49-F238E27FC236}">
                  <a16:creationId xmlns:a16="http://schemas.microsoft.com/office/drawing/2014/main" id="{B23A68A3-A31B-49F9-8BF3-8522E3428491}"/>
                </a:ext>
              </a:extLst>
            </p:cNvPr>
            <p:cNvSpPr/>
            <p:nvPr/>
          </p:nvSpPr>
          <p:spPr>
            <a:xfrm>
              <a:off x="4104557" y="3483253"/>
              <a:ext cx="1773335" cy="1790497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矩形: 圆角 200">
              <a:extLst>
                <a:ext uri="{FF2B5EF4-FFF2-40B4-BE49-F238E27FC236}">
                  <a16:creationId xmlns:a16="http://schemas.microsoft.com/office/drawing/2014/main" id="{5C12F745-A97D-461A-AA69-4874020D11BA}"/>
                </a:ext>
              </a:extLst>
            </p:cNvPr>
            <p:cNvSpPr/>
            <p:nvPr/>
          </p:nvSpPr>
          <p:spPr>
            <a:xfrm>
              <a:off x="4372842" y="3645481"/>
              <a:ext cx="1236764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I/O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0DDFD5A1-F9B3-479D-A432-8D192A7F97F6}"/>
                </a:ext>
              </a:extLst>
            </p:cNvPr>
            <p:cNvSpPr/>
            <p:nvPr/>
          </p:nvSpPr>
          <p:spPr>
            <a:xfrm>
              <a:off x="4362112" y="4483207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Comp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0506BE00-048D-4CC6-B9CB-EB5269BBF9EF}"/>
                </a:ext>
              </a:extLst>
            </p:cNvPr>
            <p:cNvSpPr/>
            <p:nvPr/>
          </p:nvSpPr>
          <p:spPr>
            <a:xfrm>
              <a:off x="4362112" y="4891318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Comm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8D72D70E-23AA-4C2B-BF66-C2F53F029B98}"/>
                </a:ext>
              </a:extLst>
            </p:cNvPr>
            <p:cNvSpPr/>
            <p:nvPr/>
          </p:nvSpPr>
          <p:spPr>
            <a:xfrm>
              <a:off x="4372842" y="4084735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CPU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F07D4FD6-77F6-45A6-883D-05F8B662E4A2}"/>
                </a:ext>
              </a:extLst>
            </p:cNvPr>
            <p:cNvSpPr/>
            <p:nvPr/>
          </p:nvSpPr>
          <p:spPr>
            <a:xfrm>
              <a:off x="4882416" y="1838654"/>
              <a:ext cx="287485" cy="264717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404DDE93-1059-4930-8125-65FB0EA743A6}"/>
                </a:ext>
              </a:extLst>
            </p:cNvPr>
            <p:cNvSpPr txBox="1"/>
            <p:nvPr/>
          </p:nvSpPr>
          <p:spPr>
            <a:xfrm>
              <a:off x="5010252" y="1770958"/>
              <a:ext cx="1380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Analysis</a:t>
              </a:r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68F6B91F-E388-4D9B-9445-68630D77CA90}"/>
                </a:ext>
              </a:extLst>
            </p:cNvPr>
            <p:cNvGrpSpPr/>
            <p:nvPr/>
          </p:nvGrpSpPr>
          <p:grpSpPr>
            <a:xfrm>
              <a:off x="4104558" y="2274609"/>
              <a:ext cx="1773335" cy="965885"/>
              <a:chOff x="11919929" y="3275935"/>
              <a:chExt cx="1009825" cy="571130"/>
            </a:xfrm>
          </p:grpSpPr>
          <p:sp>
            <p:nvSpPr>
              <p:cNvPr id="213" name="矩形: 圆角 212">
                <a:extLst>
                  <a:ext uri="{FF2B5EF4-FFF2-40B4-BE49-F238E27FC236}">
                    <a16:creationId xmlns:a16="http://schemas.microsoft.com/office/drawing/2014/main" id="{B65F6A56-54C6-4D28-927C-7026E9E68310}"/>
                  </a:ext>
                </a:extLst>
              </p:cNvPr>
              <p:cNvSpPr/>
              <p:nvPr/>
            </p:nvSpPr>
            <p:spPr>
              <a:xfrm>
                <a:off x="11919929" y="3275935"/>
                <a:ext cx="1009825" cy="571130"/>
              </a:xfrm>
              <a:prstGeom prst="roundRect">
                <a:avLst/>
              </a:prstGeom>
              <a:solidFill>
                <a:srgbClr val="E1D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: 圆角 213">
                <a:extLst>
                  <a:ext uri="{FF2B5EF4-FFF2-40B4-BE49-F238E27FC236}">
                    <a16:creationId xmlns:a16="http://schemas.microsoft.com/office/drawing/2014/main" id="{8B23F7AC-4D55-4074-98D5-F5AF75EFF7CD}"/>
                  </a:ext>
                </a:extLst>
              </p:cNvPr>
              <p:cNvSpPr/>
              <p:nvPr/>
            </p:nvSpPr>
            <p:spPr>
              <a:xfrm>
                <a:off x="12076669" y="3643937"/>
                <a:ext cx="706957" cy="14630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CPA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矩形: 圆角 214">
                <a:extLst>
                  <a:ext uri="{FF2B5EF4-FFF2-40B4-BE49-F238E27FC236}">
                    <a16:creationId xmlns:a16="http://schemas.microsoft.com/office/drawing/2014/main" id="{D8EFED7C-ED36-4C78-9CF2-F8B3FAB72E4A}"/>
                  </a:ext>
                </a:extLst>
              </p:cNvPr>
              <p:cNvSpPr/>
              <p:nvPr/>
            </p:nvSpPr>
            <p:spPr>
              <a:xfrm>
                <a:off x="12078010" y="3329429"/>
                <a:ext cx="704275" cy="15704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Parallel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6" name="直接箭头连接符 215">
                <a:extLst>
                  <a:ext uri="{FF2B5EF4-FFF2-40B4-BE49-F238E27FC236}">
                    <a16:creationId xmlns:a16="http://schemas.microsoft.com/office/drawing/2014/main" id="{B012EFBB-ED66-41FD-A637-D38696107F3B}"/>
                  </a:ext>
                </a:extLst>
              </p:cNvPr>
              <p:cNvCxnSpPr>
                <a:cxnSpLocks/>
                <a:stCxn id="215" idx="2"/>
                <a:endCxn id="214" idx="0"/>
              </p:cNvCxnSpPr>
              <p:nvPr/>
            </p:nvCxnSpPr>
            <p:spPr>
              <a:xfrm>
                <a:off x="12430148" y="3486475"/>
                <a:ext cx="0" cy="1574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08C3EA1E-F3A0-459C-8555-47EA8BFCDB28}"/>
                </a:ext>
              </a:extLst>
            </p:cNvPr>
            <p:cNvSpPr txBox="1"/>
            <p:nvPr/>
          </p:nvSpPr>
          <p:spPr>
            <a:xfrm>
              <a:off x="5499240" y="2504424"/>
              <a:ext cx="185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Inter-op</a:t>
              </a:r>
              <a:endParaRPr lang="zh-CN" altLang="en-US" b="1" i="1" dirty="0"/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9CCCAAC1-C43F-44BF-9AB6-1E2F80DD0826}"/>
                </a:ext>
              </a:extLst>
            </p:cNvPr>
            <p:cNvSpPr txBox="1"/>
            <p:nvPr/>
          </p:nvSpPr>
          <p:spPr>
            <a:xfrm>
              <a:off x="5499242" y="4241224"/>
              <a:ext cx="1859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  <a:endParaRPr lang="zh-CN" altLang="en-US" b="1" i="1" dirty="0"/>
            </a:p>
          </p:txBody>
        </p: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D1B77A13-10E4-4947-9DB5-B2A008EA8C81}"/>
                </a:ext>
              </a:extLst>
            </p:cNvPr>
            <p:cNvCxnSpPr>
              <a:cxnSpLocks/>
              <a:stCxn id="213" idx="2"/>
              <a:endCxn id="200" idx="0"/>
            </p:cNvCxnSpPr>
            <p:nvPr/>
          </p:nvCxnSpPr>
          <p:spPr>
            <a:xfrm flipH="1">
              <a:off x="4991225" y="3240494"/>
              <a:ext cx="2" cy="242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矩形 216">
            <a:extLst>
              <a:ext uri="{FF2B5EF4-FFF2-40B4-BE49-F238E27FC236}">
                <a16:creationId xmlns:a16="http://schemas.microsoft.com/office/drawing/2014/main" id="{758586C0-AF67-4163-8B21-CC2ADAF5954D}"/>
              </a:ext>
            </a:extLst>
          </p:cNvPr>
          <p:cNvSpPr/>
          <p:nvPr/>
        </p:nvSpPr>
        <p:spPr>
          <a:xfrm>
            <a:off x="4318714" y="3432637"/>
            <a:ext cx="1377033" cy="416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8" name="直接连接符 217">
            <a:extLst>
              <a:ext uri="{FF2B5EF4-FFF2-40B4-BE49-F238E27FC236}">
                <a16:creationId xmlns:a16="http://schemas.microsoft.com/office/drawing/2014/main" id="{7B86D466-B413-4116-8146-8399228DC5CD}"/>
              </a:ext>
            </a:extLst>
          </p:cNvPr>
          <p:cNvCxnSpPr>
            <a:cxnSpLocks/>
            <a:stCxn id="217" idx="3"/>
            <a:endCxn id="175" idx="1"/>
          </p:cNvCxnSpPr>
          <p:nvPr/>
        </p:nvCxnSpPr>
        <p:spPr>
          <a:xfrm>
            <a:off x="5681892" y="3641107"/>
            <a:ext cx="1702804" cy="3683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76DF0AA-51DC-E6BF-5668-C3E12E485E24}"/>
              </a:ext>
            </a:extLst>
          </p:cNvPr>
          <p:cNvSpPr/>
          <p:nvPr/>
        </p:nvSpPr>
        <p:spPr>
          <a:xfrm>
            <a:off x="3719944" y="1489970"/>
            <a:ext cx="8460436" cy="43110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371532-BDBD-44B2-B8A0-0B6966D4C9CC}"/>
              </a:ext>
            </a:extLst>
          </p:cNvPr>
          <p:cNvSpPr/>
          <p:nvPr/>
        </p:nvSpPr>
        <p:spPr>
          <a:xfrm>
            <a:off x="519916" y="5513578"/>
            <a:ext cx="27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Coarse-to-fine profiling</a:t>
            </a:r>
            <a:endParaRPr lang="zh-CN" altLang="en-US" b="1" dirty="0"/>
          </a:p>
        </p:txBody>
      </p:sp>
      <p:sp>
        <p:nvSpPr>
          <p:cNvPr id="7" name="标题 3">
            <a:extLst>
              <a:ext uri="{FF2B5EF4-FFF2-40B4-BE49-F238E27FC236}">
                <a16:creationId xmlns:a16="http://schemas.microsoft.com/office/drawing/2014/main" id="{E72C1EC7-1FB8-DE9B-D97F-A9E941C1E317}"/>
              </a:ext>
            </a:extLst>
          </p:cNvPr>
          <p:cNvSpPr txBox="1">
            <a:spLocks/>
          </p:cNvSpPr>
          <p:nvPr/>
        </p:nvSpPr>
        <p:spPr>
          <a:xfrm>
            <a:off x="608400" y="3456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 i="1"/>
              <a:t>Hermes</a:t>
            </a:r>
            <a:r>
              <a:rPr lang="zh-CN" altLang="en-US" sz="2800"/>
              <a:t> </a:t>
            </a:r>
            <a:r>
              <a:rPr lang="en-US" altLang="zh-CN" sz="2800"/>
              <a:t>System Design</a:t>
            </a:r>
            <a:endParaRPr lang="zh-CN" altLang="en-US" sz="2800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A2ABA26-460F-5C54-9B97-49F39DA01E44}"/>
              </a:ext>
            </a:extLst>
          </p:cNvPr>
          <p:cNvSpPr/>
          <p:nvPr/>
        </p:nvSpPr>
        <p:spPr>
          <a:xfrm>
            <a:off x="1257051" y="1706145"/>
            <a:ext cx="288000" cy="264844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1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5D5AC4-F4EA-F979-2C4E-E4836B4A73EA}"/>
              </a:ext>
            </a:extLst>
          </p:cNvPr>
          <p:cNvSpPr txBox="1"/>
          <p:nvPr/>
        </p:nvSpPr>
        <p:spPr>
          <a:xfrm>
            <a:off x="1345834" y="1638000"/>
            <a:ext cx="151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Profiling</a:t>
            </a:r>
          </a:p>
        </p:txBody>
      </p:sp>
    </p:spTree>
    <p:extLst>
      <p:ext uri="{BB962C8B-B14F-4D97-AF65-F5344CB8AC3E}">
        <p14:creationId xmlns:p14="http://schemas.microsoft.com/office/powerpoint/2010/main" val="153099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FFC1D-B8CE-783F-2237-7AEFFD0C7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656D2BA7-23C3-3181-7D1B-C46160550D60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DB0E354E-BC10-CEFD-7458-D31301F0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1BA8D276-EFAB-B4EA-367B-D40A793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Coarse-to-fine Profiling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688BDCD-5492-3A34-438E-D4472F922E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033AABE1-9F9F-681A-78C5-DD02C9C09EB5}"/>
              </a:ext>
            </a:extLst>
          </p:cNvPr>
          <p:cNvCxnSpPr>
            <a:cxnSpLocks/>
            <a:stCxn id="93" idx="3"/>
          </p:cNvCxnSpPr>
          <p:nvPr/>
        </p:nvCxnSpPr>
        <p:spPr>
          <a:xfrm>
            <a:off x="9945049" y="1693886"/>
            <a:ext cx="235785" cy="1033625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423DE69C-9435-E569-073B-31F64E5CCCD4}"/>
              </a:ext>
            </a:extLst>
          </p:cNvPr>
          <p:cNvSpPr/>
          <p:nvPr/>
        </p:nvSpPr>
        <p:spPr>
          <a:xfrm>
            <a:off x="2962535" y="1227839"/>
            <a:ext cx="7464945" cy="117856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2" name="流程图: 决策 91">
            <a:extLst>
              <a:ext uri="{FF2B5EF4-FFF2-40B4-BE49-F238E27FC236}">
                <a16:creationId xmlns:a16="http://schemas.microsoft.com/office/drawing/2014/main" id="{B6191F1E-5C87-896F-1CE5-34863D282844}"/>
              </a:ext>
            </a:extLst>
          </p:cNvPr>
          <p:cNvSpPr/>
          <p:nvPr/>
        </p:nvSpPr>
        <p:spPr>
          <a:xfrm>
            <a:off x="5819545" y="1317319"/>
            <a:ext cx="1411324" cy="740983"/>
          </a:xfrm>
          <a:prstGeom prst="flowChartDecision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Slow Step?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3" name="流程图: 决策 92">
            <a:extLst>
              <a:ext uri="{FF2B5EF4-FFF2-40B4-BE49-F238E27FC236}">
                <a16:creationId xmlns:a16="http://schemas.microsoft.com/office/drawing/2014/main" id="{17DF702B-D0A8-96A6-5BDF-CE9457D1A3C1}"/>
              </a:ext>
            </a:extLst>
          </p:cNvPr>
          <p:cNvSpPr/>
          <p:nvPr/>
        </p:nvSpPr>
        <p:spPr>
          <a:xfrm>
            <a:off x="8483832" y="1323394"/>
            <a:ext cx="1461217" cy="740983"/>
          </a:xfrm>
          <a:prstGeom prst="flowChartDecision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Slow Rank?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0667B0FE-A9BD-A9B7-BFF9-F173224E8713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>
            <a:off x="7230869" y="1687811"/>
            <a:ext cx="1252963" cy="6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6" name="矩形 95">
            <a:extLst>
              <a:ext uri="{FF2B5EF4-FFF2-40B4-BE49-F238E27FC236}">
                <a16:creationId xmlns:a16="http://schemas.microsoft.com/office/drawing/2014/main" id="{F7AC263D-3DCD-F779-911B-FEF8FC654B38}"/>
              </a:ext>
            </a:extLst>
          </p:cNvPr>
          <p:cNvSpPr/>
          <p:nvPr/>
        </p:nvSpPr>
        <p:spPr>
          <a:xfrm>
            <a:off x="5088685" y="1325439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Y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D0B0D714-BD45-D42B-65B3-76434749ABF1}"/>
              </a:ext>
            </a:extLst>
          </p:cNvPr>
          <p:cNvSpPr/>
          <p:nvPr/>
        </p:nvSpPr>
        <p:spPr>
          <a:xfrm>
            <a:off x="9875079" y="131397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Y</a:t>
            </a:r>
          </a:p>
        </p:txBody>
      </p:sp>
      <p:cxnSp>
        <p:nvCxnSpPr>
          <p:cNvPr id="98" name="连接符: 肘形 97">
            <a:extLst>
              <a:ext uri="{FF2B5EF4-FFF2-40B4-BE49-F238E27FC236}">
                <a16:creationId xmlns:a16="http://schemas.microsoft.com/office/drawing/2014/main" id="{0644D694-27B1-72D8-A712-BE40F65B3D93}"/>
              </a:ext>
            </a:extLst>
          </p:cNvPr>
          <p:cNvCxnSpPr>
            <a:cxnSpLocks/>
            <a:stCxn id="92" idx="2"/>
            <a:endCxn id="91" idx="2"/>
          </p:cNvCxnSpPr>
          <p:nvPr/>
        </p:nvCxnSpPr>
        <p:spPr>
          <a:xfrm rot="5400000" flipH="1">
            <a:off x="5255658" y="788753"/>
            <a:ext cx="144236" cy="2394863"/>
          </a:xfrm>
          <a:prstGeom prst="bentConnector3">
            <a:avLst>
              <a:gd name="adj1" fmla="val -15849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连接符: 肘形 99">
            <a:extLst>
              <a:ext uri="{FF2B5EF4-FFF2-40B4-BE49-F238E27FC236}">
                <a16:creationId xmlns:a16="http://schemas.microsoft.com/office/drawing/2014/main" id="{9B7617FD-DD92-92C9-4F18-141E583E1482}"/>
              </a:ext>
            </a:extLst>
          </p:cNvPr>
          <p:cNvCxnSpPr>
            <a:cxnSpLocks/>
            <a:stCxn id="93" idx="2"/>
            <a:endCxn id="91" idx="2"/>
          </p:cNvCxnSpPr>
          <p:nvPr/>
        </p:nvCxnSpPr>
        <p:spPr>
          <a:xfrm rot="5400000" flipH="1">
            <a:off x="6597237" y="-552826"/>
            <a:ext cx="150311" cy="5084097"/>
          </a:xfrm>
          <a:prstGeom prst="bentConnector3">
            <a:avLst>
              <a:gd name="adj1" fmla="val -152085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957FFE36-A098-1C5A-FBB2-BC62E57E1E99}"/>
              </a:ext>
            </a:extLst>
          </p:cNvPr>
          <p:cNvSpPr/>
          <p:nvPr/>
        </p:nvSpPr>
        <p:spPr>
          <a:xfrm>
            <a:off x="5994994" y="1914433"/>
            <a:ext cx="454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N</a:t>
            </a: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D35B5D0A-260A-17FA-B35E-1ACDA91A1170}"/>
              </a:ext>
            </a:extLst>
          </p:cNvPr>
          <p:cNvSpPr/>
          <p:nvPr/>
        </p:nvSpPr>
        <p:spPr>
          <a:xfrm>
            <a:off x="2164080" y="2727512"/>
            <a:ext cx="9189720" cy="3505648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0EEB610C-51DB-05BB-C82F-68ABA5E1B3E6}"/>
              </a:ext>
            </a:extLst>
          </p:cNvPr>
          <p:cNvGrpSpPr/>
          <p:nvPr/>
        </p:nvGrpSpPr>
        <p:grpSpPr>
          <a:xfrm>
            <a:off x="5242320" y="4884777"/>
            <a:ext cx="3648762" cy="899182"/>
            <a:chOff x="3248402" y="4963486"/>
            <a:chExt cx="3733042" cy="899182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0FEEFFF-2DAE-B562-14F6-D0CAD4B9F990}"/>
                </a:ext>
              </a:extLst>
            </p:cNvPr>
            <p:cNvSpPr/>
            <p:nvPr/>
          </p:nvSpPr>
          <p:spPr>
            <a:xfrm>
              <a:off x="3248402" y="4998668"/>
              <a:ext cx="3733042" cy="8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4CD80D9C-1455-50F4-AD3E-1CE74FD97501}"/>
                </a:ext>
              </a:extLst>
            </p:cNvPr>
            <p:cNvSpPr/>
            <p:nvPr/>
          </p:nvSpPr>
          <p:spPr>
            <a:xfrm>
              <a:off x="4562145" y="5323486"/>
              <a:ext cx="960794" cy="4788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HCCS</a:t>
              </a: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EE693848-E647-371E-B8D6-752E4E5A98CC}"/>
                </a:ext>
              </a:extLst>
            </p:cNvPr>
            <p:cNvSpPr/>
            <p:nvPr/>
          </p:nvSpPr>
          <p:spPr>
            <a:xfrm>
              <a:off x="5888166" y="5323486"/>
              <a:ext cx="961303" cy="4788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RDMA</a:t>
              </a:r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87E4E226-7E1D-5253-B4CD-F494B7D657E7}"/>
                </a:ext>
              </a:extLst>
            </p:cNvPr>
            <p:cNvSpPr/>
            <p:nvPr/>
          </p:nvSpPr>
          <p:spPr>
            <a:xfrm>
              <a:off x="3390033" y="5323486"/>
              <a:ext cx="833070" cy="4788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PCIe</a:t>
              </a: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C07C28A-2A3E-F128-281E-63C7E0ECDD75}"/>
                </a:ext>
              </a:extLst>
            </p:cNvPr>
            <p:cNvSpPr/>
            <p:nvPr/>
          </p:nvSpPr>
          <p:spPr>
            <a:xfrm>
              <a:off x="4550956" y="4963486"/>
              <a:ext cx="1019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rPr>
                <a:t>Network</a:t>
              </a: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4E00A63-0E7A-438C-4172-8E869EC58216}"/>
              </a:ext>
            </a:extLst>
          </p:cNvPr>
          <p:cNvGrpSpPr/>
          <p:nvPr/>
        </p:nvGrpSpPr>
        <p:grpSpPr>
          <a:xfrm>
            <a:off x="5242319" y="2885199"/>
            <a:ext cx="3649015" cy="904119"/>
            <a:chOff x="3235699" y="2890503"/>
            <a:chExt cx="3733301" cy="90411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EB752D1-4961-ED00-E540-8641FDFCB986}"/>
                </a:ext>
              </a:extLst>
            </p:cNvPr>
            <p:cNvSpPr/>
            <p:nvPr/>
          </p:nvSpPr>
          <p:spPr>
            <a:xfrm>
              <a:off x="3235699" y="2930622"/>
              <a:ext cx="3733301" cy="8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F0E8D12C-93C2-0418-E24B-2E44D0167E5B}"/>
                </a:ext>
              </a:extLst>
            </p:cNvPr>
            <p:cNvSpPr/>
            <p:nvPr/>
          </p:nvSpPr>
          <p:spPr>
            <a:xfrm>
              <a:off x="3377331" y="3245087"/>
              <a:ext cx="833070" cy="476891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I/O</a:t>
              </a: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DC04A45B-D202-6BC4-3E55-A42CFAC5AEE0}"/>
                </a:ext>
              </a:extLst>
            </p:cNvPr>
            <p:cNvSpPr/>
            <p:nvPr/>
          </p:nvSpPr>
          <p:spPr>
            <a:xfrm>
              <a:off x="4551772" y="3246425"/>
              <a:ext cx="961864" cy="476891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Pytorch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80ABAB38-7F08-9CD2-A591-A8143CF5DA60}"/>
                </a:ext>
              </a:extLst>
            </p:cNvPr>
            <p:cNvSpPr/>
            <p:nvPr/>
          </p:nvSpPr>
          <p:spPr>
            <a:xfrm>
              <a:off x="5875464" y="3245518"/>
              <a:ext cx="961864" cy="4788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CANN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05CB12E2-5B03-896A-BD96-4CC680DA1CF1}"/>
                </a:ext>
              </a:extLst>
            </p:cNvPr>
            <p:cNvSpPr/>
            <p:nvPr/>
          </p:nvSpPr>
          <p:spPr>
            <a:xfrm>
              <a:off x="4747527" y="2890503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rPr>
                <a:t>Host</a:t>
              </a: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0AB0773A-FDFC-78B2-CA4D-AB5787405E94}"/>
              </a:ext>
            </a:extLst>
          </p:cNvPr>
          <p:cNvSpPr/>
          <p:nvPr/>
        </p:nvSpPr>
        <p:spPr>
          <a:xfrm>
            <a:off x="9624605" y="3400450"/>
            <a:ext cx="1616371" cy="181293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D1A1FD5C-41FD-5537-6949-B27842D2DB0E}"/>
              </a:ext>
            </a:extLst>
          </p:cNvPr>
          <p:cNvSpPr/>
          <p:nvPr/>
        </p:nvSpPr>
        <p:spPr>
          <a:xfrm>
            <a:off x="9695502" y="3400449"/>
            <a:ext cx="1470845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Parsing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A2142D68-6359-424B-ECD1-7910E2F05283}"/>
              </a:ext>
            </a:extLst>
          </p:cNvPr>
          <p:cNvSpPr/>
          <p:nvPr/>
        </p:nvSpPr>
        <p:spPr>
          <a:xfrm>
            <a:off x="8076394" y="2380669"/>
            <a:ext cx="2085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Profiling Request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C5A692F5-190C-7197-FBC1-F49983EEF5FD}"/>
              </a:ext>
            </a:extLst>
          </p:cNvPr>
          <p:cNvGrpSpPr/>
          <p:nvPr/>
        </p:nvGrpSpPr>
        <p:grpSpPr>
          <a:xfrm>
            <a:off x="5242320" y="3876777"/>
            <a:ext cx="3648762" cy="909209"/>
            <a:chOff x="3167777" y="3787720"/>
            <a:chExt cx="3729440" cy="909209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5D9864A0-1285-BED5-323F-3E1439D2B1AA}"/>
                </a:ext>
              </a:extLst>
            </p:cNvPr>
            <p:cNvSpPr/>
            <p:nvPr/>
          </p:nvSpPr>
          <p:spPr>
            <a:xfrm>
              <a:off x="3167777" y="3832929"/>
              <a:ext cx="3729440" cy="8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矩形: 圆角 82">
              <a:extLst>
                <a:ext uri="{FF2B5EF4-FFF2-40B4-BE49-F238E27FC236}">
                  <a16:creationId xmlns:a16="http://schemas.microsoft.com/office/drawing/2014/main" id="{3C3042EF-57C0-AE17-39E3-2AF339076158}"/>
                </a:ext>
              </a:extLst>
            </p:cNvPr>
            <p:cNvSpPr/>
            <p:nvPr/>
          </p:nvSpPr>
          <p:spPr>
            <a:xfrm>
              <a:off x="5195989" y="4147720"/>
              <a:ext cx="1569941" cy="478800"/>
            </a:xfrm>
            <a:prstGeom prst="roundRect">
              <a:avLst/>
            </a:prstGeom>
            <a:solidFill>
              <a:srgbClr val="F2B4CA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Memory Access Performance</a:t>
              </a:r>
            </a:p>
          </p:txBody>
        </p:sp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772F5085-30DA-0F67-22BA-6CF1761C3EF5}"/>
                </a:ext>
              </a:extLst>
            </p:cNvPr>
            <p:cNvSpPr/>
            <p:nvPr/>
          </p:nvSpPr>
          <p:spPr>
            <a:xfrm>
              <a:off x="3311798" y="4147720"/>
              <a:ext cx="1519138" cy="478800"/>
            </a:xfrm>
            <a:prstGeom prst="roundRect">
              <a:avLst/>
            </a:prstGeom>
            <a:solidFill>
              <a:srgbClr val="F2B4CA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Computing Performance</a:t>
              </a: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EB9D27C9-3C7A-DC05-7FF5-0A160FBB241A}"/>
                </a:ext>
              </a:extLst>
            </p:cNvPr>
            <p:cNvSpPr/>
            <p:nvPr/>
          </p:nvSpPr>
          <p:spPr>
            <a:xfrm>
              <a:off x="4579353" y="3787720"/>
              <a:ext cx="8226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15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rPr>
                <a:t>Device</a:t>
              </a:r>
            </a:p>
          </p:txBody>
        </p:sp>
      </p:grp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3B7B307C-5A2F-5BC8-5438-6934C9210D10}"/>
              </a:ext>
            </a:extLst>
          </p:cNvPr>
          <p:cNvSpPr/>
          <p:nvPr/>
        </p:nvSpPr>
        <p:spPr>
          <a:xfrm>
            <a:off x="9844522" y="3761146"/>
            <a:ext cx="1176124" cy="5922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E4213618-19A5-CD0D-3CDF-E3B9351F51F9}"/>
              </a:ext>
            </a:extLst>
          </p:cNvPr>
          <p:cNvSpPr/>
          <p:nvPr/>
        </p:nvSpPr>
        <p:spPr>
          <a:xfrm>
            <a:off x="9844522" y="4497919"/>
            <a:ext cx="1176124" cy="5922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</a:rPr>
              <a:t>Operator</a:t>
            </a:r>
          </a:p>
        </p:txBody>
      </p:sp>
      <p:sp>
        <p:nvSpPr>
          <p:cNvPr id="123" name="箭头: 右 122">
            <a:extLst>
              <a:ext uri="{FF2B5EF4-FFF2-40B4-BE49-F238E27FC236}">
                <a16:creationId xmlns:a16="http://schemas.microsoft.com/office/drawing/2014/main" id="{40193240-D062-E9A3-E988-2EED1589009A}"/>
              </a:ext>
            </a:extLst>
          </p:cNvPr>
          <p:cNvSpPr/>
          <p:nvPr/>
        </p:nvSpPr>
        <p:spPr>
          <a:xfrm>
            <a:off x="9026256" y="4121534"/>
            <a:ext cx="468000" cy="360000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2F4709AF-1C29-6467-B7B4-B26464F0AAA7}"/>
              </a:ext>
            </a:extLst>
          </p:cNvPr>
          <p:cNvSpPr/>
          <p:nvPr/>
        </p:nvSpPr>
        <p:spPr>
          <a:xfrm>
            <a:off x="3542602" y="1461556"/>
            <a:ext cx="1175483" cy="45251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Step Time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993016CF-DF18-7762-694C-0DCB46B89D2C}"/>
              </a:ext>
            </a:extLst>
          </p:cNvPr>
          <p:cNvCxnSpPr>
            <a:cxnSpLocks/>
            <a:stCxn id="91" idx="3"/>
            <a:endCxn id="92" idx="1"/>
          </p:cNvCxnSpPr>
          <p:nvPr/>
        </p:nvCxnSpPr>
        <p:spPr>
          <a:xfrm>
            <a:off x="4718085" y="1687811"/>
            <a:ext cx="110146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1" name="矩形 100">
            <a:extLst>
              <a:ext uri="{FF2B5EF4-FFF2-40B4-BE49-F238E27FC236}">
                <a16:creationId xmlns:a16="http://schemas.microsoft.com/office/drawing/2014/main" id="{A86D53EA-6CBC-9C31-C4CA-3A20C02928CA}"/>
              </a:ext>
            </a:extLst>
          </p:cNvPr>
          <p:cNvSpPr/>
          <p:nvPr/>
        </p:nvSpPr>
        <p:spPr>
          <a:xfrm>
            <a:off x="3786676" y="1930706"/>
            <a:ext cx="319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N</a:t>
            </a:r>
          </a:p>
        </p:txBody>
      </p:sp>
      <p:cxnSp>
        <p:nvCxnSpPr>
          <p:cNvPr id="77" name="连接符: 肘形 76">
            <a:extLst>
              <a:ext uri="{FF2B5EF4-FFF2-40B4-BE49-F238E27FC236}">
                <a16:creationId xmlns:a16="http://schemas.microsoft.com/office/drawing/2014/main" id="{A1907831-6628-ED5F-B613-04CA6517AF46}"/>
              </a:ext>
            </a:extLst>
          </p:cNvPr>
          <p:cNvCxnSpPr>
            <a:cxnSpLocks/>
            <a:endCxn id="91" idx="1"/>
          </p:cNvCxnSpPr>
          <p:nvPr/>
        </p:nvCxnSpPr>
        <p:spPr>
          <a:xfrm rot="5400000" flipH="1" flipV="1">
            <a:off x="2877476" y="2052752"/>
            <a:ext cx="1030067" cy="300186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12255D72-A3F3-6B37-ED94-45EC2EBA5724}"/>
              </a:ext>
            </a:extLst>
          </p:cNvPr>
          <p:cNvSpPr/>
          <p:nvPr/>
        </p:nvSpPr>
        <p:spPr>
          <a:xfrm>
            <a:off x="3065448" y="2367062"/>
            <a:ext cx="2085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Monitor Process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786EC3-0C84-E7C8-1ED6-2D547A062449}"/>
              </a:ext>
            </a:extLst>
          </p:cNvPr>
          <p:cNvSpPr/>
          <p:nvPr/>
        </p:nvSpPr>
        <p:spPr>
          <a:xfrm>
            <a:off x="8200245" y="5805108"/>
            <a:ext cx="222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9">
              <a:defRPr/>
            </a:pPr>
            <a:r>
              <a:rPr lang="en-US" altLang="zh-CN" b="1" i="1" kern="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Efficient parsing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07418B-E2A7-AA9D-DCE9-EF88183C2B71}"/>
              </a:ext>
            </a:extLst>
          </p:cNvPr>
          <p:cNvSpPr/>
          <p:nvPr/>
        </p:nvSpPr>
        <p:spPr>
          <a:xfrm>
            <a:off x="2531186" y="2890271"/>
            <a:ext cx="2093345" cy="20833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Calibri" panose="020F0502020204030204" pitchFamily="34" charset="0"/>
                <a:cs typeface="Arial" panose="020B0604020202020204" pitchFamily="34" charset="0"/>
              </a:rPr>
              <a:t>Node</a:t>
            </a: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2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2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2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2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2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4825CF5-03F8-020E-815A-D615D015D3BD}"/>
              </a:ext>
            </a:extLst>
          </p:cNvPr>
          <p:cNvSpPr/>
          <p:nvPr/>
        </p:nvSpPr>
        <p:spPr>
          <a:xfrm>
            <a:off x="2618773" y="3179733"/>
            <a:ext cx="802800" cy="32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Arial" panose="020B0604020202020204" pitchFamily="34" charset="0"/>
              </a:rPr>
              <a:t>Rank 0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B5635A-E7CE-0E9E-5FC3-BBF860DB89E1}"/>
              </a:ext>
            </a:extLst>
          </p:cNvPr>
          <p:cNvSpPr/>
          <p:nvPr/>
        </p:nvSpPr>
        <p:spPr>
          <a:xfrm>
            <a:off x="3715055" y="3177999"/>
            <a:ext cx="802800" cy="32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Arial" panose="020B0604020202020204" pitchFamily="34" charset="0"/>
              </a:rPr>
              <a:t>Rank 7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8A6D358-346B-30F4-A764-DB3F5F5C6AD0}"/>
              </a:ext>
            </a:extLst>
          </p:cNvPr>
          <p:cNvSpPr/>
          <p:nvPr/>
        </p:nvSpPr>
        <p:spPr>
          <a:xfrm>
            <a:off x="2616840" y="4375667"/>
            <a:ext cx="1925389" cy="324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Arial" panose="020B0604020202020204" pitchFamily="34" charset="0"/>
              </a:rPr>
              <a:t>Monitor process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AF74A1A-4185-FEA6-16D2-01C5D2071594}"/>
              </a:ext>
            </a:extLst>
          </p:cNvPr>
          <p:cNvSpPr/>
          <p:nvPr/>
        </p:nvSpPr>
        <p:spPr>
          <a:xfrm>
            <a:off x="2616840" y="3783876"/>
            <a:ext cx="1925059" cy="324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Arial" panose="020B0604020202020204" pitchFamily="34" charset="0"/>
              </a:rPr>
              <a:t>Shared memory</a:t>
            </a:r>
          </a:p>
        </p:txBody>
      </p:sp>
      <p:sp>
        <p:nvSpPr>
          <p:cNvPr id="18" name="圆柱体 17">
            <a:extLst>
              <a:ext uri="{FF2B5EF4-FFF2-40B4-BE49-F238E27FC236}">
                <a16:creationId xmlns:a16="http://schemas.microsoft.com/office/drawing/2014/main" id="{AECC4A51-1EA3-476C-AF1F-CB9C6E715A2B}"/>
              </a:ext>
            </a:extLst>
          </p:cNvPr>
          <p:cNvSpPr/>
          <p:nvPr/>
        </p:nvSpPr>
        <p:spPr>
          <a:xfrm>
            <a:off x="2979520" y="5158473"/>
            <a:ext cx="1200030" cy="553270"/>
          </a:xfrm>
          <a:prstGeom prst="can">
            <a:avLst>
              <a:gd name="adj" fmla="val 14499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Calibri" panose="020F0502020204030204" pitchFamily="34" charset="0"/>
                <a:cs typeface="Arial" panose="020B0604020202020204" pitchFamily="34" charset="0"/>
              </a:rPr>
              <a:t>Profiling config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30B6CF-6A1F-6032-6EFE-B148C18B4E58}"/>
              </a:ext>
            </a:extLst>
          </p:cNvPr>
          <p:cNvSpPr txBox="1"/>
          <p:nvPr/>
        </p:nvSpPr>
        <p:spPr>
          <a:xfrm>
            <a:off x="3347512" y="3165328"/>
            <a:ext cx="43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18"/>
            <a:r>
              <a:rPr lang="en-US" altLang="zh-CN" sz="1200" b="1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…</a:t>
            </a:r>
            <a:endParaRPr lang="zh-CN" altLang="en-US" sz="1200" b="1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50CB5B9-430C-CD65-1F5F-3414124A0CC3}"/>
              </a:ext>
            </a:extLst>
          </p:cNvPr>
          <p:cNvSpPr txBox="1"/>
          <p:nvPr/>
        </p:nvSpPr>
        <p:spPr>
          <a:xfrm>
            <a:off x="3604332" y="4078006"/>
            <a:ext cx="42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8"/>
            <a:r>
              <a:rPr lang="en-US" altLang="zh-CN" sz="1600" b="1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②</a:t>
            </a:r>
            <a:endParaRPr lang="zh-CN" altLang="en-US" sz="1600" b="1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BF4A4F9-E147-19CC-D5D6-EE406AA83DBF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flipH="1" flipV="1">
            <a:off x="3579370" y="4107876"/>
            <a:ext cx="165" cy="26779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E50F2E9-ACDD-94C8-975D-81F29B5ACF79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3020173" y="3503733"/>
            <a:ext cx="473" cy="2801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F2C6CA5-68FB-B4B6-6412-EC57E750D63B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4116455" y="3501999"/>
            <a:ext cx="1" cy="28014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C1727A4C-BFA7-234B-2DDA-D06492662851}"/>
              </a:ext>
            </a:extLst>
          </p:cNvPr>
          <p:cNvSpPr txBox="1"/>
          <p:nvPr/>
        </p:nvSpPr>
        <p:spPr>
          <a:xfrm>
            <a:off x="3609125" y="4671734"/>
            <a:ext cx="38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8"/>
            <a:r>
              <a:rPr lang="en-US" altLang="zh-CN" sz="1600" b="1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①</a:t>
            </a:r>
            <a:endParaRPr lang="zh-CN" altLang="en-US" sz="1600" b="1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7A4A064-0887-7268-7CBD-4653707BB414}"/>
              </a:ext>
            </a:extLst>
          </p:cNvPr>
          <p:cNvSpPr txBox="1"/>
          <p:nvPr/>
        </p:nvSpPr>
        <p:spPr>
          <a:xfrm>
            <a:off x="3058199" y="3480704"/>
            <a:ext cx="36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8"/>
            <a:r>
              <a:rPr lang="en-US" altLang="zh-CN" sz="1600" b="1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③</a:t>
            </a:r>
            <a:endParaRPr lang="zh-CN" altLang="en-US" sz="1600" b="1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24595400-13D6-6651-FB01-39A3BA0ACA09}"/>
              </a:ext>
            </a:extLst>
          </p:cNvPr>
          <p:cNvCxnSpPr>
            <a:cxnSpLocks/>
            <a:stCxn id="12" idx="3"/>
            <a:endCxn id="18" idx="4"/>
          </p:cNvCxnSpPr>
          <p:nvPr/>
        </p:nvCxnSpPr>
        <p:spPr>
          <a:xfrm flipH="1">
            <a:off x="4179550" y="3339999"/>
            <a:ext cx="338305" cy="2095109"/>
          </a:xfrm>
          <a:prstGeom prst="bentConnector3">
            <a:avLst>
              <a:gd name="adj1" fmla="val -92348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9F7F3D39-5509-32A3-C85F-E9807FDBCEF4}"/>
              </a:ext>
            </a:extLst>
          </p:cNvPr>
          <p:cNvSpPr txBox="1"/>
          <p:nvPr/>
        </p:nvSpPr>
        <p:spPr>
          <a:xfrm>
            <a:off x="4276044" y="5104944"/>
            <a:ext cx="32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8"/>
            <a:r>
              <a:rPr lang="en-US" altLang="zh-CN" sz="1600" b="1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④</a:t>
            </a:r>
            <a:endParaRPr lang="zh-CN" altLang="en-US" sz="1600" b="1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53329782-D9D7-797C-D696-4BC4B0D0D941}"/>
              </a:ext>
            </a:extLst>
          </p:cNvPr>
          <p:cNvSpPr/>
          <p:nvPr/>
        </p:nvSpPr>
        <p:spPr>
          <a:xfrm>
            <a:off x="4985998" y="2925318"/>
            <a:ext cx="205996" cy="2858641"/>
          </a:xfrm>
          <a:prstGeom prst="leftBrace">
            <a:avLst>
              <a:gd name="adj1" fmla="val 8333"/>
              <a:gd name="adj2" fmla="val 50235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2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49963BB-D0FA-CE0C-37A8-581228196214}"/>
              </a:ext>
            </a:extLst>
          </p:cNvPr>
          <p:cNvCxnSpPr>
            <a:cxnSpLocks/>
            <a:stCxn id="18" idx="1"/>
            <a:endCxn id="13" idx="2"/>
          </p:cNvCxnSpPr>
          <p:nvPr/>
        </p:nvCxnSpPr>
        <p:spPr>
          <a:xfrm flipV="1">
            <a:off x="3579535" y="4699667"/>
            <a:ext cx="0" cy="45880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1BEB387E-9396-F69B-BC44-5FA8E3481461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4517855" y="3339999"/>
            <a:ext cx="468143" cy="1021357"/>
          </a:xfrm>
          <a:prstGeom prst="bentConnector3">
            <a:avLst>
              <a:gd name="adj1" fmla="val 66277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896B2E03-1C4C-03EA-C9BD-F898CD3D345B}"/>
              </a:ext>
            </a:extLst>
          </p:cNvPr>
          <p:cNvSpPr/>
          <p:nvPr/>
        </p:nvSpPr>
        <p:spPr>
          <a:xfrm>
            <a:off x="2556441" y="5806552"/>
            <a:ext cx="222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9">
              <a:defRPr/>
            </a:pPr>
            <a:r>
              <a:rPr lang="en-US" altLang="zh-CN" b="1" i="1" kern="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Dynamic profiling</a:t>
            </a:r>
          </a:p>
        </p:txBody>
      </p:sp>
      <p:pic>
        <p:nvPicPr>
          <p:cNvPr id="32" name="图形 31">
            <a:extLst>
              <a:ext uri="{FF2B5EF4-FFF2-40B4-BE49-F238E27FC236}">
                <a16:creationId xmlns:a16="http://schemas.microsoft.com/office/drawing/2014/main" id="{3DB10191-B728-FDEA-91D9-1A483004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9173" y="5210019"/>
            <a:ext cx="450177" cy="450177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A177B1A-DB2D-20DD-64B3-1085288F8625}"/>
              </a:ext>
            </a:extLst>
          </p:cNvPr>
          <p:cNvCxnSpPr>
            <a:cxnSpLocks/>
            <a:stCxn id="32" idx="3"/>
            <a:endCxn id="18" idx="2"/>
          </p:cNvCxnSpPr>
          <p:nvPr/>
        </p:nvCxnSpPr>
        <p:spPr>
          <a:xfrm>
            <a:off x="2719350" y="5435108"/>
            <a:ext cx="26017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8" name="矩形 217">
            <a:extLst>
              <a:ext uri="{FF2B5EF4-FFF2-40B4-BE49-F238E27FC236}">
                <a16:creationId xmlns:a16="http://schemas.microsoft.com/office/drawing/2014/main" id="{23F520AA-C77A-3628-A7B6-0524178D2F87}"/>
              </a:ext>
            </a:extLst>
          </p:cNvPr>
          <p:cNvSpPr/>
          <p:nvPr/>
        </p:nvSpPr>
        <p:spPr>
          <a:xfrm>
            <a:off x="397828" y="4021723"/>
            <a:ext cx="1637215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Fine-grained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Profiling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91761B4F-AC15-91D1-B695-04196B611A51}"/>
              </a:ext>
            </a:extLst>
          </p:cNvPr>
          <p:cNvSpPr/>
          <p:nvPr/>
        </p:nvSpPr>
        <p:spPr>
          <a:xfrm>
            <a:off x="7643395" y="1296146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5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Y</a:t>
            </a: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2968D757-858F-7267-31B6-2FCB52CDF403}"/>
              </a:ext>
            </a:extLst>
          </p:cNvPr>
          <p:cNvSpPr/>
          <p:nvPr/>
        </p:nvSpPr>
        <p:spPr>
          <a:xfrm>
            <a:off x="475394" y="1434565"/>
            <a:ext cx="1470845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Lightweight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Monitor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51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97E0733-CEE5-4C03-BB7A-FB3DEF2E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7133449B-7D19-64C0-43D6-A35CD060C0C9}"/>
              </a:ext>
            </a:extLst>
          </p:cNvPr>
          <p:cNvSpPr txBox="1">
            <a:spLocks/>
          </p:cNvSpPr>
          <p:nvPr/>
        </p:nvSpPr>
        <p:spPr>
          <a:xfrm>
            <a:off x="5068389" y="812800"/>
            <a:ext cx="4447072" cy="536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D6FC4493-1312-75B4-8CEF-38641FF67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8391" y="4654680"/>
            <a:ext cx="468000" cy="468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CA6B1F9C-0560-B40E-DA63-35DBB5342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8391" y="1966633"/>
            <a:ext cx="468000" cy="46800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568DD3CD-284D-098F-F792-BA51A9E89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809" y="3982669"/>
            <a:ext cx="468000" cy="468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770999A4-3B2E-A041-5A1F-EFE03577F2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391" y="2638645"/>
            <a:ext cx="468000" cy="46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AA0672C3-1090-2C71-62EE-DCFC21F635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8391" y="3310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A93E-879A-DB00-F94F-1EF8180A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7F9A585-141B-243B-33B2-2A63AC3B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5600"/>
            <a:ext cx="10969200" cy="705600"/>
          </a:xfrm>
        </p:spPr>
        <p:txBody>
          <a:bodyPr/>
          <a:lstStyle/>
          <a:p>
            <a:r>
              <a:rPr lang="en-US" altLang="zh-CN" sz="2800" b="1" i="1" dirty="0"/>
              <a:t>Hermes </a:t>
            </a:r>
            <a:r>
              <a:rPr lang="en-US" altLang="zh-CN" sz="2800" dirty="0"/>
              <a:t>S</a:t>
            </a:r>
            <a:r>
              <a:rPr lang="en-US" altLang="zh-CN" sz="2800" b="1" dirty="0"/>
              <a:t>ystem </a:t>
            </a:r>
            <a:r>
              <a:rPr lang="en-US" altLang="zh-CN" sz="2800" dirty="0"/>
              <a:t>D</a:t>
            </a:r>
            <a:r>
              <a:rPr lang="en-US" altLang="zh-CN" sz="2800" b="1" dirty="0"/>
              <a:t>esign</a:t>
            </a:r>
            <a:endParaRPr lang="zh-CN" altLang="en-US" sz="2800" dirty="0"/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52D0DF39-AB48-965B-6C55-5BBA620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71" y="6463877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8C892C-C70C-46B5-9761-8314390FF0B6}"/>
              </a:ext>
            </a:extLst>
          </p:cNvPr>
          <p:cNvSpPr/>
          <p:nvPr/>
        </p:nvSpPr>
        <p:spPr>
          <a:xfrm>
            <a:off x="519916" y="5513578"/>
            <a:ext cx="27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Coarse-to-fine profiling</a:t>
            </a:r>
            <a:endParaRPr lang="zh-CN" altLang="en-US" b="1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3D94209-057A-4F45-A66F-81B1DA6BE3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169" name="矩形: 圆角 168">
            <a:extLst>
              <a:ext uri="{FF2B5EF4-FFF2-40B4-BE49-F238E27FC236}">
                <a16:creationId xmlns:a16="http://schemas.microsoft.com/office/drawing/2014/main" id="{38812850-5547-41F3-AFA0-242FF9A5CF40}"/>
              </a:ext>
            </a:extLst>
          </p:cNvPr>
          <p:cNvSpPr/>
          <p:nvPr/>
        </p:nvSpPr>
        <p:spPr>
          <a:xfrm>
            <a:off x="7244336" y="1603185"/>
            <a:ext cx="4807228" cy="360573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0" name="内容占位符 5">
            <a:extLst>
              <a:ext uri="{FF2B5EF4-FFF2-40B4-BE49-F238E27FC236}">
                <a16:creationId xmlns:a16="http://schemas.microsoft.com/office/drawing/2014/main" id="{E2BBF2CC-E2A1-41D7-BEFD-84F2344F9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45" y="3281106"/>
            <a:ext cx="720000" cy="720000"/>
          </a:xfrm>
          <a:prstGeom prst="rect">
            <a:avLst/>
          </a:prstGeom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FDB194C2-8C3D-40E5-A8F5-E7A03A8C033B}"/>
              </a:ext>
            </a:extLst>
          </p:cNvPr>
          <p:cNvSpPr/>
          <p:nvPr/>
        </p:nvSpPr>
        <p:spPr>
          <a:xfrm>
            <a:off x="8943912" y="1707037"/>
            <a:ext cx="288000" cy="2664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72" name="表格 171">
            <a:extLst>
              <a:ext uri="{FF2B5EF4-FFF2-40B4-BE49-F238E27FC236}">
                <a16:creationId xmlns:a16="http://schemas.microsoft.com/office/drawing/2014/main" id="{82C97FFB-694C-4506-ADD3-A455C01B5395}"/>
              </a:ext>
            </a:extLst>
          </p:cNvPr>
          <p:cNvGraphicFramePr>
            <a:graphicFrameLocks noGrp="1"/>
          </p:cNvGraphicFramePr>
          <p:nvPr/>
        </p:nvGraphicFramePr>
        <p:xfrm>
          <a:off x="7442630" y="2765350"/>
          <a:ext cx="3361104" cy="1761265"/>
        </p:xfrm>
        <a:graphic>
          <a:graphicData uri="http://schemas.openxmlformats.org/drawingml/2006/table">
            <a:tbl>
              <a:tblPr firstRow="1" bandRow="1"/>
              <a:tblGrid>
                <a:gridCol w="1120368">
                  <a:extLst>
                    <a:ext uri="{9D8B030D-6E8A-4147-A177-3AD203B41FA5}">
                      <a16:colId xmlns:a16="http://schemas.microsoft.com/office/drawing/2014/main" val="2654344088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972127086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837350567"/>
                    </a:ext>
                  </a:extLst>
                </a:gridCol>
              </a:tblGrid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Bottleneck</a:t>
                      </a:r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Cause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Optimization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08231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030028"/>
                  </a:ext>
                </a:extLst>
              </a:tr>
              <a:tr h="52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I/O</a:t>
                      </a:r>
                      <a:endParaRPr lang="zh-CN" altLang="en-US" sz="1400" b="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Slow data fetching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Cache strategy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9788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85967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120455"/>
                  </a:ext>
                </a:extLst>
              </a:tr>
            </a:tbl>
          </a:graphicData>
        </a:graphic>
      </p:graphicFrame>
      <p:sp>
        <p:nvSpPr>
          <p:cNvPr id="173" name="文本框 172">
            <a:extLst>
              <a:ext uri="{FF2B5EF4-FFF2-40B4-BE49-F238E27FC236}">
                <a16:creationId xmlns:a16="http://schemas.microsoft.com/office/drawing/2014/main" id="{F4B76302-6F23-47CA-991E-C324131D3A5A}"/>
              </a:ext>
            </a:extLst>
          </p:cNvPr>
          <p:cNvSpPr txBox="1"/>
          <p:nvPr/>
        </p:nvSpPr>
        <p:spPr>
          <a:xfrm>
            <a:off x="9203853" y="1639341"/>
            <a:ext cx="164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Optimization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FD3AF5AD-831F-47FE-A296-53DD44D4F956}"/>
              </a:ext>
            </a:extLst>
          </p:cNvPr>
          <p:cNvSpPr/>
          <p:nvPr/>
        </p:nvSpPr>
        <p:spPr>
          <a:xfrm>
            <a:off x="7856628" y="2370099"/>
            <a:ext cx="287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b="1" i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Cause-optimization match</a:t>
            </a:r>
            <a:endParaRPr lang="zh-CN" altLang="en-US" b="1" i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2706816E-CECC-4FA6-AD27-D3CCFC8D7B84}"/>
              </a:ext>
            </a:extLst>
          </p:cNvPr>
          <p:cNvSpPr/>
          <p:nvPr/>
        </p:nvSpPr>
        <p:spPr>
          <a:xfrm>
            <a:off x="7384696" y="3387984"/>
            <a:ext cx="3467364" cy="51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E061ED19-0708-4B19-92AA-6AF3E424E6BE}"/>
              </a:ext>
            </a:extLst>
          </p:cNvPr>
          <p:cNvCxnSpPr>
            <a:cxnSpLocks/>
            <a:stCxn id="175" idx="3"/>
            <a:endCxn id="170" idx="1"/>
          </p:cNvCxnSpPr>
          <p:nvPr/>
        </p:nvCxnSpPr>
        <p:spPr>
          <a:xfrm flipV="1">
            <a:off x="10852060" y="3641106"/>
            <a:ext cx="364385" cy="36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FE2CF535-336A-4E22-8C13-546BF554FE80}"/>
              </a:ext>
            </a:extLst>
          </p:cNvPr>
          <p:cNvGrpSpPr/>
          <p:nvPr/>
        </p:nvGrpSpPr>
        <p:grpSpPr>
          <a:xfrm>
            <a:off x="138126" y="1603185"/>
            <a:ext cx="3473041" cy="3626177"/>
            <a:chOff x="711421" y="1660898"/>
            <a:chExt cx="3473041" cy="3626177"/>
          </a:xfrm>
        </p:grpSpPr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D0A4DD7D-7169-4059-A5C8-236B17265C1A}"/>
                </a:ext>
              </a:extLst>
            </p:cNvPr>
            <p:cNvSpPr/>
            <p:nvPr/>
          </p:nvSpPr>
          <p:spPr>
            <a:xfrm>
              <a:off x="711421" y="1660898"/>
              <a:ext cx="3473041" cy="3626177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矩形: 圆角 183">
              <a:extLst>
                <a:ext uri="{FF2B5EF4-FFF2-40B4-BE49-F238E27FC236}">
                  <a16:creationId xmlns:a16="http://schemas.microsoft.com/office/drawing/2014/main" id="{DC2A1C93-8751-4186-A3A6-F3BA8A4A88E4}"/>
                </a:ext>
              </a:extLst>
            </p:cNvPr>
            <p:cNvSpPr/>
            <p:nvPr/>
          </p:nvSpPr>
          <p:spPr>
            <a:xfrm>
              <a:off x="887289" y="3051706"/>
              <a:ext cx="3148492" cy="2090471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endParaRPr lang="en-US" altLang="zh-CN" sz="80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:a16="http://schemas.microsoft.com/office/drawing/2014/main" id="{4C730AE9-1A4E-45A9-AB99-2E6EDBF6589C}"/>
                </a:ext>
              </a:extLst>
            </p:cNvPr>
            <p:cNvSpPr/>
            <p:nvPr/>
          </p:nvSpPr>
          <p:spPr>
            <a:xfrm>
              <a:off x="1017448" y="3216542"/>
              <a:ext cx="1178018" cy="409577"/>
            </a:xfrm>
            <a:prstGeom prst="roundRect">
              <a:avLst/>
            </a:prstGeom>
            <a:solidFill>
              <a:srgbClr val="E2F0D9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Host</a:t>
              </a:r>
            </a:p>
          </p:txBody>
        </p:sp>
        <p:sp>
          <p:nvSpPr>
            <p:cNvPr id="186" name="矩形: 圆角 185">
              <a:extLst>
                <a:ext uri="{FF2B5EF4-FFF2-40B4-BE49-F238E27FC236}">
                  <a16:creationId xmlns:a16="http://schemas.microsoft.com/office/drawing/2014/main" id="{68AD04A3-EFED-47B6-8D64-24512695783C}"/>
                </a:ext>
              </a:extLst>
            </p:cNvPr>
            <p:cNvSpPr/>
            <p:nvPr/>
          </p:nvSpPr>
          <p:spPr>
            <a:xfrm>
              <a:off x="1016321" y="4329351"/>
              <a:ext cx="1178018" cy="409575"/>
            </a:xfrm>
            <a:prstGeom prst="roundRect">
              <a:avLst/>
            </a:prstGeom>
            <a:solidFill>
              <a:srgbClr val="DEEBF7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Network</a:t>
              </a:r>
            </a:p>
          </p:txBody>
        </p:sp>
        <p:sp>
          <p:nvSpPr>
            <p:cNvPr id="187" name="矩形: 圆角 186">
              <a:extLst>
                <a:ext uri="{FF2B5EF4-FFF2-40B4-BE49-F238E27FC236}">
                  <a16:creationId xmlns:a16="http://schemas.microsoft.com/office/drawing/2014/main" id="{9ABC6A9D-6BD5-4B18-9319-05181DC4F2BE}"/>
                </a:ext>
              </a:extLst>
            </p:cNvPr>
            <p:cNvSpPr/>
            <p:nvPr/>
          </p:nvSpPr>
          <p:spPr>
            <a:xfrm>
              <a:off x="1016321" y="3765065"/>
              <a:ext cx="1178018" cy="409577"/>
            </a:xfrm>
            <a:prstGeom prst="roundRect">
              <a:avLst/>
            </a:prstGeom>
            <a:solidFill>
              <a:srgbClr val="F2B4C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Device</a:t>
              </a: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CD010130-492E-4B12-BDBC-F35332A8D107}"/>
                </a:ext>
              </a:extLst>
            </p:cNvPr>
            <p:cNvSpPr/>
            <p:nvPr/>
          </p:nvSpPr>
          <p:spPr>
            <a:xfrm>
              <a:off x="1531423" y="2203911"/>
              <a:ext cx="1860224" cy="5769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Lightweight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Monitor</a:t>
              </a:r>
            </a:p>
          </p:txBody>
        </p: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7377DBFE-CC0F-48D4-B128-9B16C07DA9CF}"/>
                </a:ext>
              </a:extLst>
            </p:cNvPr>
            <p:cNvCxnSpPr>
              <a:cxnSpLocks/>
              <a:stCxn id="188" idx="2"/>
              <a:endCxn id="184" idx="0"/>
            </p:cNvCxnSpPr>
            <p:nvPr/>
          </p:nvCxnSpPr>
          <p:spPr>
            <a:xfrm>
              <a:off x="2461535" y="2780822"/>
              <a:ext cx="0" cy="270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00716A50-DC05-443E-AB01-EF7E7914531E}"/>
                </a:ext>
              </a:extLst>
            </p:cNvPr>
            <p:cNvSpPr/>
            <p:nvPr/>
          </p:nvSpPr>
          <p:spPr>
            <a:xfrm>
              <a:off x="1168400" y="4751820"/>
              <a:ext cx="2670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Fine-grained Profiling </a:t>
              </a:r>
              <a:endParaRPr lang="zh-CN" altLang="en-US" b="1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81745163-C3C7-427B-847E-8B0A2C68EFEC}"/>
                </a:ext>
              </a:extLst>
            </p:cNvPr>
            <p:cNvSpPr/>
            <p:nvPr/>
          </p:nvSpPr>
          <p:spPr>
            <a:xfrm>
              <a:off x="1762840" y="1764113"/>
              <a:ext cx="288000" cy="264844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43E9BFAD-CDB4-4682-AB32-91DD6D37CDF3}"/>
                </a:ext>
              </a:extLst>
            </p:cNvPr>
            <p:cNvSpPr txBox="1"/>
            <p:nvPr/>
          </p:nvSpPr>
          <p:spPr>
            <a:xfrm>
              <a:off x="1919129" y="1695713"/>
              <a:ext cx="1519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Profiling</a:t>
              </a:r>
            </a:p>
          </p:txBody>
        </p:sp>
        <p:sp>
          <p:nvSpPr>
            <p:cNvPr id="193" name="矩形: 圆角 192">
              <a:extLst>
                <a:ext uri="{FF2B5EF4-FFF2-40B4-BE49-F238E27FC236}">
                  <a16:creationId xmlns:a16="http://schemas.microsoft.com/office/drawing/2014/main" id="{7AAA74E9-1BD0-48EE-9162-9BD0D3A227DC}"/>
                </a:ext>
              </a:extLst>
            </p:cNvPr>
            <p:cNvSpPr/>
            <p:nvPr/>
          </p:nvSpPr>
          <p:spPr>
            <a:xfrm>
              <a:off x="2787932" y="3389932"/>
              <a:ext cx="1178018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Timeline</a:t>
              </a:r>
            </a:p>
          </p:txBody>
        </p:sp>
        <p:sp>
          <p:nvSpPr>
            <p:cNvPr id="195" name="矩形: 圆角 194">
              <a:extLst>
                <a:ext uri="{FF2B5EF4-FFF2-40B4-BE49-F238E27FC236}">
                  <a16:creationId xmlns:a16="http://schemas.microsoft.com/office/drawing/2014/main" id="{32794440-2A13-43E0-81D7-08E4DB8E418C}"/>
                </a:ext>
              </a:extLst>
            </p:cNvPr>
            <p:cNvSpPr/>
            <p:nvPr/>
          </p:nvSpPr>
          <p:spPr>
            <a:xfrm>
              <a:off x="2787932" y="4075580"/>
              <a:ext cx="1178017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Operator</a:t>
              </a:r>
            </a:p>
          </p:txBody>
        </p:sp>
        <p:sp>
          <p:nvSpPr>
            <p:cNvPr id="196" name="箭头: 右 195">
              <a:extLst>
                <a:ext uri="{FF2B5EF4-FFF2-40B4-BE49-F238E27FC236}">
                  <a16:creationId xmlns:a16="http://schemas.microsoft.com/office/drawing/2014/main" id="{354098EA-17A6-476F-A0B8-723BD6188730}"/>
                </a:ext>
              </a:extLst>
            </p:cNvPr>
            <p:cNvSpPr/>
            <p:nvPr/>
          </p:nvSpPr>
          <p:spPr>
            <a:xfrm>
              <a:off x="2294041" y="3841289"/>
              <a:ext cx="458886" cy="268157"/>
            </a:xfrm>
            <a:prstGeom prst="rightArrow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3959755-E714-46AA-B6E0-F35FC845EF90}"/>
              </a:ext>
            </a:extLst>
          </p:cNvPr>
          <p:cNvGrpSpPr/>
          <p:nvPr/>
        </p:nvGrpSpPr>
        <p:grpSpPr>
          <a:xfrm>
            <a:off x="3887087" y="1622723"/>
            <a:ext cx="3472001" cy="3612553"/>
            <a:chOff x="3887087" y="1754341"/>
            <a:chExt cx="3472001" cy="3612553"/>
          </a:xfrm>
        </p:grpSpPr>
        <p:sp>
          <p:nvSpPr>
            <p:cNvPr id="199" name="矩形: 圆角 198">
              <a:extLst>
                <a:ext uri="{FF2B5EF4-FFF2-40B4-BE49-F238E27FC236}">
                  <a16:creationId xmlns:a16="http://schemas.microsoft.com/office/drawing/2014/main" id="{026CF2BB-E8F9-442B-B46B-65FA91804486}"/>
                </a:ext>
              </a:extLst>
            </p:cNvPr>
            <p:cNvSpPr/>
            <p:nvPr/>
          </p:nvSpPr>
          <p:spPr>
            <a:xfrm>
              <a:off x="3887087" y="1754341"/>
              <a:ext cx="3085984" cy="3612553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矩形: 圆角 199">
              <a:extLst>
                <a:ext uri="{FF2B5EF4-FFF2-40B4-BE49-F238E27FC236}">
                  <a16:creationId xmlns:a16="http://schemas.microsoft.com/office/drawing/2014/main" id="{B23A68A3-A31B-49F9-8BF3-8522E3428491}"/>
                </a:ext>
              </a:extLst>
            </p:cNvPr>
            <p:cNvSpPr/>
            <p:nvPr/>
          </p:nvSpPr>
          <p:spPr>
            <a:xfrm>
              <a:off x="4104557" y="3483253"/>
              <a:ext cx="1773335" cy="1790497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矩形: 圆角 200">
              <a:extLst>
                <a:ext uri="{FF2B5EF4-FFF2-40B4-BE49-F238E27FC236}">
                  <a16:creationId xmlns:a16="http://schemas.microsoft.com/office/drawing/2014/main" id="{5C12F745-A97D-461A-AA69-4874020D11BA}"/>
                </a:ext>
              </a:extLst>
            </p:cNvPr>
            <p:cNvSpPr/>
            <p:nvPr/>
          </p:nvSpPr>
          <p:spPr>
            <a:xfrm>
              <a:off x="4372842" y="3645481"/>
              <a:ext cx="1236764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I/O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0DDFD5A1-F9B3-479D-A432-8D192A7F97F6}"/>
                </a:ext>
              </a:extLst>
            </p:cNvPr>
            <p:cNvSpPr/>
            <p:nvPr/>
          </p:nvSpPr>
          <p:spPr>
            <a:xfrm>
              <a:off x="4362112" y="4483207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Comp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0506BE00-048D-4CC6-B9CB-EB5269BBF9EF}"/>
                </a:ext>
              </a:extLst>
            </p:cNvPr>
            <p:cNvSpPr/>
            <p:nvPr/>
          </p:nvSpPr>
          <p:spPr>
            <a:xfrm>
              <a:off x="4362112" y="4891318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Comm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8D72D70E-23AA-4C2B-BF66-C2F53F029B98}"/>
                </a:ext>
              </a:extLst>
            </p:cNvPr>
            <p:cNvSpPr/>
            <p:nvPr/>
          </p:nvSpPr>
          <p:spPr>
            <a:xfrm>
              <a:off x="4372842" y="4084735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CPU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F07D4FD6-77F6-45A6-883D-05F8B662E4A2}"/>
                </a:ext>
              </a:extLst>
            </p:cNvPr>
            <p:cNvSpPr/>
            <p:nvPr/>
          </p:nvSpPr>
          <p:spPr>
            <a:xfrm>
              <a:off x="4882416" y="1838654"/>
              <a:ext cx="287485" cy="264717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404DDE93-1059-4930-8125-65FB0EA743A6}"/>
                </a:ext>
              </a:extLst>
            </p:cNvPr>
            <p:cNvSpPr txBox="1"/>
            <p:nvPr/>
          </p:nvSpPr>
          <p:spPr>
            <a:xfrm>
              <a:off x="5010252" y="1770958"/>
              <a:ext cx="1380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Analysis</a:t>
              </a:r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68F6B91F-E388-4D9B-9445-68630D77CA90}"/>
                </a:ext>
              </a:extLst>
            </p:cNvPr>
            <p:cNvGrpSpPr/>
            <p:nvPr/>
          </p:nvGrpSpPr>
          <p:grpSpPr>
            <a:xfrm>
              <a:off x="4104558" y="2274609"/>
              <a:ext cx="1773335" cy="965885"/>
              <a:chOff x="11919929" y="3275935"/>
              <a:chExt cx="1009825" cy="571130"/>
            </a:xfrm>
          </p:grpSpPr>
          <p:sp>
            <p:nvSpPr>
              <p:cNvPr id="213" name="矩形: 圆角 212">
                <a:extLst>
                  <a:ext uri="{FF2B5EF4-FFF2-40B4-BE49-F238E27FC236}">
                    <a16:creationId xmlns:a16="http://schemas.microsoft.com/office/drawing/2014/main" id="{B65F6A56-54C6-4D28-927C-7026E9E68310}"/>
                  </a:ext>
                </a:extLst>
              </p:cNvPr>
              <p:cNvSpPr/>
              <p:nvPr/>
            </p:nvSpPr>
            <p:spPr>
              <a:xfrm>
                <a:off x="11919929" y="3275935"/>
                <a:ext cx="1009825" cy="571130"/>
              </a:xfrm>
              <a:prstGeom prst="roundRect">
                <a:avLst/>
              </a:prstGeom>
              <a:solidFill>
                <a:srgbClr val="E1D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: 圆角 213">
                <a:extLst>
                  <a:ext uri="{FF2B5EF4-FFF2-40B4-BE49-F238E27FC236}">
                    <a16:creationId xmlns:a16="http://schemas.microsoft.com/office/drawing/2014/main" id="{8B23F7AC-4D55-4074-98D5-F5AF75EFF7CD}"/>
                  </a:ext>
                </a:extLst>
              </p:cNvPr>
              <p:cNvSpPr/>
              <p:nvPr/>
            </p:nvSpPr>
            <p:spPr>
              <a:xfrm>
                <a:off x="12076669" y="3643937"/>
                <a:ext cx="706957" cy="14630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CPA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矩形: 圆角 214">
                <a:extLst>
                  <a:ext uri="{FF2B5EF4-FFF2-40B4-BE49-F238E27FC236}">
                    <a16:creationId xmlns:a16="http://schemas.microsoft.com/office/drawing/2014/main" id="{D8EFED7C-ED36-4C78-9CF2-F8B3FAB72E4A}"/>
                  </a:ext>
                </a:extLst>
              </p:cNvPr>
              <p:cNvSpPr/>
              <p:nvPr/>
            </p:nvSpPr>
            <p:spPr>
              <a:xfrm>
                <a:off x="12078010" y="3329429"/>
                <a:ext cx="704275" cy="15704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Parallel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6" name="直接箭头连接符 215">
                <a:extLst>
                  <a:ext uri="{FF2B5EF4-FFF2-40B4-BE49-F238E27FC236}">
                    <a16:creationId xmlns:a16="http://schemas.microsoft.com/office/drawing/2014/main" id="{B012EFBB-ED66-41FD-A637-D38696107F3B}"/>
                  </a:ext>
                </a:extLst>
              </p:cNvPr>
              <p:cNvCxnSpPr>
                <a:cxnSpLocks/>
                <a:stCxn id="215" idx="2"/>
                <a:endCxn id="214" idx="0"/>
              </p:cNvCxnSpPr>
              <p:nvPr/>
            </p:nvCxnSpPr>
            <p:spPr>
              <a:xfrm>
                <a:off x="12430148" y="3486475"/>
                <a:ext cx="0" cy="1574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08C3EA1E-F3A0-459C-8555-47EA8BFCDB28}"/>
                </a:ext>
              </a:extLst>
            </p:cNvPr>
            <p:cNvSpPr txBox="1"/>
            <p:nvPr/>
          </p:nvSpPr>
          <p:spPr>
            <a:xfrm>
              <a:off x="5499240" y="2504424"/>
              <a:ext cx="185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Inter-op</a:t>
              </a:r>
              <a:endParaRPr lang="zh-CN" altLang="en-US" b="1" i="1" dirty="0"/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9CCCAAC1-C43F-44BF-9AB6-1E2F80DD0826}"/>
                </a:ext>
              </a:extLst>
            </p:cNvPr>
            <p:cNvSpPr txBox="1"/>
            <p:nvPr/>
          </p:nvSpPr>
          <p:spPr>
            <a:xfrm>
              <a:off x="5499242" y="4241224"/>
              <a:ext cx="1859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  <a:endParaRPr lang="zh-CN" altLang="en-US" b="1" i="1" dirty="0"/>
            </a:p>
          </p:txBody>
        </p: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D1B77A13-10E4-4947-9DB5-B2A008EA8C81}"/>
                </a:ext>
              </a:extLst>
            </p:cNvPr>
            <p:cNvCxnSpPr>
              <a:cxnSpLocks/>
              <a:stCxn id="213" idx="2"/>
              <a:endCxn id="200" idx="0"/>
            </p:cNvCxnSpPr>
            <p:nvPr/>
          </p:nvCxnSpPr>
          <p:spPr>
            <a:xfrm flipH="1">
              <a:off x="4991225" y="3240494"/>
              <a:ext cx="2" cy="242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76DF0AA-51DC-E6BF-5668-C3E12E485E24}"/>
              </a:ext>
            </a:extLst>
          </p:cNvPr>
          <p:cNvSpPr/>
          <p:nvPr/>
        </p:nvSpPr>
        <p:spPr>
          <a:xfrm>
            <a:off x="7100906" y="1489970"/>
            <a:ext cx="5079473" cy="43110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B1E4A5E-07AD-4128-B42B-9DFAF2B922AF}"/>
              </a:ext>
            </a:extLst>
          </p:cNvPr>
          <p:cNvSpPr/>
          <p:nvPr/>
        </p:nvSpPr>
        <p:spPr>
          <a:xfrm>
            <a:off x="3580855" y="5559512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Hierarchical bottleneck analysis</a:t>
            </a:r>
            <a:endParaRPr lang="zh-CN" altLang="en-US" b="1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4ED6175-6323-4773-8EFB-01BD0227FCBF}"/>
              </a:ext>
            </a:extLst>
          </p:cNvPr>
          <p:cNvSpPr/>
          <p:nvPr/>
        </p:nvSpPr>
        <p:spPr>
          <a:xfrm>
            <a:off x="0" y="1454783"/>
            <a:ext cx="3655925" cy="447406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51" name="连接符: 肘形 50">
            <a:extLst>
              <a:ext uri="{FF2B5EF4-FFF2-40B4-BE49-F238E27FC236}">
                <a16:creationId xmlns:a16="http://schemas.microsoft.com/office/drawing/2014/main" id="{3BEF8EC9-8841-487B-A2BC-C4A2AB2ABFDD}"/>
              </a:ext>
            </a:extLst>
          </p:cNvPr>
          <p:cNvCxnSpPr>
            <a:cxnSpLocks/>
            <a:stCxn id="193" idx="3"/>
            <a:endCxn id="213" idx="1"/>
          </p:cNvCxnSpPr>
          <p:nvPr/>
        </p:nvCxnSpPr>
        <p:spPr>
          <a:xfrm flipV="1">
            <a:off x="3392655" y="2625934"/>
            <a:ext cx="711903" cy="928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3928FF0-C874-4259-86CC-9B5C00614818}"/>
              </a:ext>
            </a:extLst>
          </p:cNvPr>
          <p:cNvCxnSpPr>
            <a:cxnSpLocks/>
            <a:stCxn id="195" idx="3"/>
            <a:endCxn id="200" idx="1"/>
          </p:cNvCxnSpPr>
          <p:nvPr/>
        </p:nvCxnSpPr>
        <p:spPr>
          <a:xfrm>
            <a:off x="3392654" y="4240442"/>
            <a:ext cx="711903" cy="644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9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1F21-0645-E348-C5EF-D3B75D368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848447C1-E042-A8BA-E7C0-B4EF8789A048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AC1E1AF-1757-CE5D-6A53-867476AE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DC74FAA-E603-AC2E-F6F2-B3B59E3F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Inter-operator Analysis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C37022-2CED-45AF-1199-9C974FE6CA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 dirty="0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5E8E22A-422A-43EB-B701-A5CF57ECD776}"/>
              </a:ext>
            </a:extLst>
          </p:cNvPr>
          <p:cNvGrpSpPr/>
          <p:nvPr/>
        </p:nvGrpSpPr>
        <p:grpSpPr>
          <a:xfrm>
            <a:off x="508000" y="1168700"/>
            <a:ext cx="2515365" cy="4918887"/>
            <a:chOff x="2147943" y="1136859"/>
            <a:chExt cx="2515365" cy="4918887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FD7339EB-B221-46F9-9B74-9C81C9E355EC}"/>
                </a:ext>
              </a:extLst>
            </p:cNvPr>
            <p:cNvSpPr/>
            <p:nvPr/>
          </p:nvSpPr>
          <p:spPr>
            <a:xfrm>
              <a:off x="2147943" y="3167165"/>
              <a:ext cx="2515365" cy="2888581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567DE8CE-4720-47FB-8CF5-6996B1320971}"/>
                </a:ext>
              </a:extLst>
            </p:cNvPr>
            <p:cNvSpPr/>
            <p:nvPr/>
          </p:nvSpPr>
          <p:spPr>
            <a:xfrm>
              <a:off x="2147943" y="1154552"/>
              <a:ext cx="2515365" cy="1750615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: 圆角 102">
              <a:extLst>
                <a:ext uri="{FF2B5EF4-FFF2-40B4-BE49-F238E27FC236}">
                  <a16:creationId xmlns:a16="http://schemas.microsoft.com/office/drawing/2014/main" id="{048349F0-745F-4272-93FB-745A913C5172}"/>
                </a:ext>
              </a:extLst>
            </p:cNvPr>
            <p:cNvSpPr/>
            <p:nvPr/>
          </p:nvSpPr>
          <p:spPr>
            <a:xfrm>
              <a:off x="2317327" y="1559597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Parallel Analysis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: 圆角 103">
              <a:extLst>
                <a:ext uri="{FF2B5EF4-FFF2-40B4-BE49-F238E27FC236}">
                  <a16:creationId xmlns:a16="http://schemas.microsoft.com/office/drawing/2014/main" id="{85BC965E-E7AD-4682-9F8B-3AC3560021EF}"/>
                </a:ext>
              </a:extLst>
            </p:cNvPr>
            <p:cNvSpPr/>
            <p:nvPr/>
          </p:nvSpPr>
          <p:spPr>
            <a:xfrm>
              <a:off x="2317327" y="3601770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I/O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5" name="矩形: 圆角 104">
              <a:extLst>
                <a:ext uri="{FF2B5EF4-FFF2-40B4-BE49-F238E27FC236}">
                  <a16:creationId xmlns:a16="http://schemas.microsoft.com/office/drawing/2014/main" id="{54C445CC-1B1F-4908-ACBA-68F17CB5FBF7}"/>
                </a:ext>
              </a:extLst>
            </p:cNvPr>
            <p:cNvSpPr/>
            <p:nvPr/>
          </p:nvSpPr>
          <p:spPr>
            <a:xfrm>
              <a:off x="2317325" y="4836198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Comp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62FEA54C-333B-4CD2-9619-32F0FBCA0ECD}"/>
                </a:ext>
              </a:extLst>
            </p:cNvPr>
            <p:cNvSpPr/>
            <p:nvPr/>
          </p:nvSpPr>
          <p:spPr>
            <a:xfrm>
              <a:off x="2317325" y="5453412"/>
              <a:ext cx="2174410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Comm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7151A6B2-6FEB-4E23-ADD5-88CAFC03DB5F}"/>
                </a:ext>
              </a:extLst>
            </p:cNvPr>
            <p:cNvCxnSpPr>
              <a:cxnSpLocks/>
              <a:stCxn id="103" idx="2"/>
              <a:endCxn id="109" idx="0"/>
            </p:cNvCxnSpPr>
            <p:nvPr/>
          </p:nvCxnSpPr>
          <p:spPr>
            <a:xfrm>
              <a:off x="3406517" y="2041810"/>
              <a:ext cx="0" cy="2260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1AD70628-AA5F-49AE-8510-35383A787C46}"/>
                </a:ext>
              </a:extLst>
            </p:cNvPr>
            <p:cNvSpPr/>
            <p:nvPr/>
          </p:nvSpPr>
          <p:spPr>
            <a:xfrm>
              <a:off x="2317326" y="421898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CPU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7CB25226-994A-4848-8468-A4C7006873EB}"/>
                </a:ext>
              </a:extLst>
            </p:cNvPr>
            <p:cNvSpPr/>
            <p:nvPr/>
          </p:nvSpPr>
          <p:spPr>
            <a:xfrm>
              <a:off x="2317327" y="226782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Critical Path Analysis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59E6A51C-D0CB-4A6B-A0B2-E76DFA451908}"/>
                </a:ext>
              </a:extLst>
            </p:cNvPr>
            <p:cNvSpPr txBox="1"/>
            <p:nvPr/>
          </p:nvSpPr>
          <p:spPr>
            <a:xfrm>
              <a:off x="2267204" y="1136859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Inter-op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8BD5D5EC-6B0D-45AE-A099-FD4BD4A09B27}"/>
                </a:ext>
              </a:extLst>
            </p:cNvPr>
            <p:cNvSpPr txBox="1"/>
            <p:nvPr/>
          </p:nvSpPr>
          <p:spPr>
            <a:xfrm>
              <a:off x="2264170" y="3198721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bg1">
                      <a:lumMod val="65000"/>
                    </a:schemeClr>
                  </a:solidFill>
                </a:rPr>
                <a:t>Intra-op</a:t>
              </a:r>
              <a:endParaRPr lang="zh-CN" altLang="en-US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12" name="直接箭头连接符 111">
              <a:extLst>
                <a:ext uri="{FF2B5EF4-FFF2-40B4-BE49-F238E27FC236}">
                  <a16:creationId xmlns:a16="http://schemas.microsoft.com/office/drawing/2014/main" id="{6B63858E-AB38-4F54-B439-0DE4425FAF2D}"/>
                </a:ext>
              </a:extLst>
            </p:cNvPr>
            <p:cNvCxnSpPr>
              <a:cxnSpLocks/>
              <a:stCxn id="95" idx="2"/>
              <a:endCxn id="78" idx="0"/>
            </p:cNvCxnSpPr>
            <p:nvPr/>
          </p:nvCxnSpPr>
          <p:spPr>
            <a:xfrm>
              <a:off x="3405626" y="2905167"/>
              <a:ext cx="0" cy="261998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F33764B2-AF65-4FD3-9AB6-DF7CD6ED0226}"/>
              </a:ext>
            </a:extLst>
          </p:cNvPr>
          <p:cNvCxnSpPr>
            <a:cxnSpLocks/>
          </p:cNvCxnSpPr>
          <p:nvPr/>
        </p:nvCxnSpPr>
        <p:spPr>
          <a:xfrm>
            <a:off x="3506496" y="1053729"/>
            <a:ext cx="7467" cy="50923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内容占位符 12">
            <a:extLst>
              <a:ext uri="{FF2B5EF4-FFF2-40B4-BE49-F238E27FC236}">
                <a16:creationId xmlns:a16="http://schemas.microsoft.com/office/drawing/2014/main" id="{CE4C35F6-049D-4223-8EDD-C6B736D9B2D6}"/>
              </a:ext>
            </a:extLst>
          </p:cNvPr>
          <p:cNvSpPr txBox="1">
            <a:spLocks/>
          </p:cNvSpPr>
          <p:nvPr/>
        </p:nvSpPr>
        <p:spPr>
          <a:xfrm>
            <a:off x="3697580" y="1037661"/>
            <a:ext cx="8273240" cy="294342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Multi-component Parallel Analysis</a:t>
            </a:r>
          </a:p>
          <a:p>
            <a:pPr lvl="1"/>
            <a:r>
              <a:rPr lang="en-US" altLang="zh-CN" sz="2000" dirty="0"/>
              <a:t>Overlap, non-overlap computation/communication/host, free time.</a:t>
            </a:r>
          </a:p>
          <a:p>
            <a:r>
              <a:rPr lang="en-US" altLang="zh-CN" sz="2400" dirty="0"/>
              <a:t>Critical Path Analysis</a:t>
            </a:r>
          </a:p>
          <a:p>
            <a:pPr lvl="1"/>
            <a:r>
              <a:rPr lang="en-US" altLang="zh-CN" sz="2000" dirty="0"/>
              <a:t>The bottleneck operators with most execution time on the critical path.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64D264-B850-A5A0-6C88-E2034636D42C}"/>
              </a:ext>
            </a:extLst>
          </p:cNvPr>
          <p:cNvGrpSpPr/>
          <p:nvPr/>
        </p:nvGrpSpPr>
        <p:grpSpPr>
          <a:xfrm>
            <a:off x="4764176" y="3075360"/>
            <a:ext cx="5918337" cy="2839492"/>
            <a:chOff x="4764176" y="3075360"/>
            <a:chExt cx="5918337" cy="2839492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2BDEC204-4A35-90DE-7628-E70700BCDDC8}"/>
                </a:ext>
              </a:extLst>
            </p:cNvPr>
            <p:cNvSpPr/>
            <p:nvPr/>
          </p:nvSpPr>
          <p:spPr>
            <a:xfrm>
              <a:off x="4764176" y="3075360"/>
              <a:ext cx="5918337" cy="28394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箭头: 下 13">
              <a:extLst>
                <a:ext uri="{FF2B5EF4-FFF2-40B4-BE49-F238E27FC236}">
                  <a16:creationId xmlns:a16="http://schemas.microsoft.com/office/drawing/2014/main" id="{F8F75AD9-FB66-BD9F-E92B-AD5A16D9E85F}"/>
                </a:ext>
              </a:extLst>
            </p:cNvPr>
            <p:cNvSpPr/>
            <p:nvPr/>
          </p:nvSpPr>
          <p:spPr>
            <a:xfrm>
              <a:off x="7617765" y="4177442"/>
              <a:ext cx="288212" cy="378016"/>
            </a:xfrm>
            <a:prstGeom prst="downArrow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 dirty="0">
                <a:solidFill>
                  <a:schemeClr val="tx1"/>
                </a:solidFill>
              </a:endParaRPr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DF79AB00-F756-FECF-9F75-29F1AA41AC17}"/>
                </a:ext>
              </a:extLst>
            </p:cNvPr>
            <p:cNvGrpSpPr/>
            <p:nvPr/>
          </p:nvGrpSpPr>
          <p:grpSpPr>
            <a:xfrm>
              <a:off x="4958924" y="3219105"/>
              <a:ext cx="5509547" cy="801313"/>
              <a:chOff x="6370651" y="3119438"/>
              <a:chExt cx="5078816" cy="773954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D757728-CEA0-3CB5-CA0D-1D7BB7FE085D}"/>
                  </a:ext>
                </a:extLst>
              </p:cNvPr>
              <p:cNvSpPr/>
              <p:nvPr/>
            </p:nvSpPr>
            <p:spPr>
              <a:xfrm>
                <a:off x="6370652" y="3119439"/>
                <a:ext cx="522740" cy="2191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Host1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5CE25E4-71B3-5A26-A577-D3F95DB9480A}"/>
                  </a:ext>
                </a:extLst>
              </p:cNvPr>
              <p:cNvSpPr/>
              <p:nvPr/>
            </p:nvSpPr>
            <p:spPr>
              <a:xfrm>
                <a:off x="6893393" y="3119439"/>
                <a:ext cx="612424" cy="2191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Host2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7F3927CA-17B7-E2A9-40CE-F8F30ED7CA2E}"/>
                  </a:ext>
                </a:extLst>
              </p:cNvPr>
              <p:cNvSpPr/>
              <p:nvPr/>
            </p:nvSpPr>
            <p:spPr>
              <a:xfrm>
                <a:off x="6893393" y="3674279"/>
                <a:ext cx="1425794" cy="219113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Comm 1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3047E79-4221-94E6-9230-E59A28D03F4D}"/>
                  </a:ext>
                </a:extLst>
              </p:cNvPr>
              <p:cNvSpPr/>
              <p:nvPr/>
            </p:nvSpPr>
            <p:spPr>
              <a:xfrm>
                <a:off x="8464902" y="3119438"/>
                <a:ext cx="612424" cy="2191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Host3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96FDA67E-568F-B025-0760-ECEB011DF05E}"/>
                  </a:ext>
                </a:extLst>
              </p:cNvPr>
              <p:cNvSpPr/>
              <p:nvPr/>
            </p:nvSpPr>
            <p:spPr>
              <a:xfrm>
                <a:off x="8549084" y="3671701"/>
                <a:ext cx="706928" cy="219113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Comm 2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60474B3-41AB-4035-D391-8A720E0CB39E}"/>
                  </a:ext>
                </a:extLst>
              </p:cNvPr>
              <p:cNvSpPr/>
              <p:nvPr/>
            </p:nvSpPr>
            <p:spPr>
              <a:xfrm>
                <a:off x="10785475" y="3386343"/>
                <a:ext cx="663991" cy="219113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Comp4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69FFABAB-DB80-84A8-93AA-28A9CF511A1B}"/>
                  </a:ext>
                </a:extLst>
              </p:cNvPr>
              <p:cNvSpPr/>
              <p:nvPr/>
            </p:nvSpPr>
            <p:spPr>
              <a:xfrm>
                <a:off x="10169242" y="3671701"/>
                <a:ext cx="699945" cy="219113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Comm 4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82D0B9B6-CFCF-0FF9-A1E0-7A583005DF09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H="1">
                <a:off x="6370651" y="3228996"/>
                <a:ext cx="1" cy="66181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F3477E23-9A41-440E-DD3A-2FEC33F7D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4901" y="3225177"/>
                <a:ext cx="0" cy="66563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7F8F2401-7885-6A2A-0980-245B229D7BEA}"/>
                  </a:ext>
                </a:extLst>
              </p:cNvPr>
              <p:cNvCxnSpPr>
                <a:cxnSpLocks/>
                <a:endCxn id="49" idx="3"/>
              </p:cNvCxnSpPr>
              <p:nvPr/>
            </p:nvCxnSpPr>
            <p:spPr>
              <a:xfrm flipH="1">
                <a:off x="8319187" y="3138229"/>
                <a:ext cx="1" cy="64560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FBFB7194-159B-9E8D-7699-BE84D5FC5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5415" y="3119438"/>
                <a:ext cx="0" cy="77137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88A4FDDA-E60B-BBA9-83C5-D2019284D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9242" y="3119438"/>
                <a:ext cx="0" cy="68622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C1B464CC-CC3E-2FEB-935D-013C4BA57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9466" y="3119438"/>
                <a:ext cx="1" cy="771375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3FFD1974-E48C-4CEE-25A3-9AB08FF3E8D1}"/>
                  </a:ext>
                </a:extLst>
              </p:cNvPr>
              <p:cNvCxnSpPr>
                <a:cxnSpLocks/>
                <a:stCxn id="47" idx="1"/>
                <a:endCxn id="49" idx="1"/>
              </p:cNvCxnSpPr>
              <p:nvPr/>
            </p:nvCxnSpPr>
            <p:spPr>
              <a:xfrm>
                <a:off x="6893393" y="3228996"/>
                <a:ext cx="0" cy="55484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A6A8A025-2B27-2CBB-125A-C4902C6FFE3C}"/>
                  </a:ext>
                </a:extLst>
              </p:cNvPr>
              <p:cNvSpPr/>
              <p:nvPr/>
            </p:nvSpPr>
            <p:spPr>
              <a:xfrm>
                <a:off x="9252521" y="3671701"/>
                <a:ext cx="706928" cy="219113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</a:rPr>
                  <a:t>Comm 3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F44D5A68-B8BB-E584-93EA-3CA2C4D55670}"/>
                  </a:ext>
                </a:extLst>
              </p:cNvPr>
              <p:cNvSpPr/>
              <p:nvPr/>
            </p:nvSpPr>
            <p:spPr>
              <a:xfrm>
                <a:off x="6488171" y="3396859"/>
                <a:ext cx="642594" cy="219113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Comp1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31581DEE-435E-019D-9233-470EF6A30D88}"/>
                  </a:ext>
                </a:extLst>
              </p:cNvPr>
              <p:cNvSpPr/>
              <p:nvPr/>
            </p:nvSpPr>
            <p:spPr>
              <a:xfrm>
                <a:off x="7365734" y="3391392"/>
                <a:ext cx="642594" cy="219113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Comp2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5DC46277-146D-6F51-FE96-569347BCFB31}"/>
                  </a:ext>
                </a:extLst>
              </p:cNvPr>
              <p:cNvSpPr/>
              <p:nvPr/>
            </p:nvSpPr>
            <p:spPr>
              <a:xfrm>
                <a:off x="8966202" y="3391253"/>
                <a:ext cx="1079215" cy="219113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Comp3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59D1527-CAE3-D872-E307-D1CC61684323}"/>
                  </a:ext>
                </a:extLst>
              </p:cNvPr>
              <p:cNvSpPr/>
              <p:nvPr/>
            </p:nvSpPr>
            <p:spPr>
              <a:xfrm>
                <a:off x="10167916" y="3127212"/>
                <a:ext cx="534802" cy="2191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Host4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C1294EE9-61BF-8D96-2A0F-6E8E19585453}"/>
                </a:ext>
              </a:extLst>
            </p:cNvPr>
            <p:cNvGrpSpPr/>
            <p:nvPr/>
          </p:nvGrpSpPr>
          <p:grpSpPr>
            <a:xfrm>
              <a:off x="4966672" y="4605649"/>
              <a:ext cx="5499442" cy="830104"/>
              <a:chOff x="6377793" y="4458641"/>
              <a:chExt cx="5069501" cy="801762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2016A7B-C9A2-8F63-A4B3-74AD0D2E6420}"/>
                  </a:ext>
                </a:extLst>
              </p:cNvPr>
              <p:cNvSpPr/>
              <p:nvPr/>
            </p:nvSpPr>
            <p:spPr>
              <a:xfrm>
                <a:off x="8976182" y="4730456"/>
                <a:ext cx="1079215" cy="219113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Comp3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8B8D304D-2864-B2A4-2592-4ED2C64064F0}"/>
                  </a:ext>
                </a:extLst>
              </p:cNvPr>
              <p:cNvSpPr/>
              <p:nvPr/>
            </p:nvSpPr>
            <p:spPr>
              <a:xfrm>
                <a:off x="8474882" y="4458641"/>
                <a:ext cx="612424" cy="2191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Host3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4993D1-25F9-3C2D-DB73-5F9A3B502314}"/>
                  </a:ext>
                </a:extLst>
              </p:cNvPr>
              <p:cNvSpPr/>
              <p:nvPr/>
            </p:nvSpPr>
            <p:spPr>
              <a:xfrm>
                <a:off x="6893392" y="5035697"/>
                <a:ext cx="1432938" cy="224706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Comm 1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B31D599-B0E7-F70C-3A17-CD8A8F6A95CC}"/>
                  </a:ext>
                </a:extLst>
              </p:cNvPr>
              <p:cNvSpPr/>
              <p:nvPr/>
            </p:nvSpPr>
            <p:spPr>
              <a:xfrm>
                <a:off x="10186781" y="5029299"/>
                <a:ext cx="699943" cy="219113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Comm 4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E0D0EC17-E287-C6F6-13F9-0491A600B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2043" y="4576579"/>
                <a:ext cx="92" cy="67606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902B9CBF-09D2-FB4F-2691-83EE1525E917}"/>
                  </a:ext>
                </a:extLst>
              </p:cNvPr>
              <p:cNvCxnSpPr>
                <a:cxnSpLocks/>
                <a:endCxn id="28" idx="3"/>
              </p:cNvCxnSpPr>
              <p:nvPr/>
            </p:nvCxnSpPr>
            <p:spPr>
              <a:xfrm flipH="1">
                <a:off x="8326331" y="4459991"/>
                <a:ext cx="3" cy="68805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A83342A3-5DF0-3A73-FF17-DD8289CE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1952" y="4464226"/>
                <a:ext cx="0" cy="79617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0590F4EE-686E-7C8D-BB7D-D3DBF8C6EF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41240" y="4466690"/>
                <a:ext cx="6053" cy="78172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7044F03A-8FC3-41BE-A6B9-D1AFD1A977A7}"/>
                  </a:ext>
                </a:extLst>
              </p:cNvPr>
              <p:cNvCxnSpPr>
                <a:cxnSpLocks/>
                <a:stCxn id="42" idx="3"/>
                <a:endCxn id="28" idx="1"/>
              </p:cNvCxnSpPr>
              <p:nvPr/>
            </p:nvCxnSpPr>
            <p:spPr>
              <a:xfrm>
                <a:off x="6891845" y="4576400"/>
                <a:ext cx="1547" cy="57165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81561DFC-B809-BF44-4081-C1BF6E7CD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1394" y="4691397"/>
                <a:ext cx="949101" cy="3442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C49AFC1D-74AC-888F-136D-A8EBF33902D7}"/>
                  </a:ext>
                </a:extLst>
              </p:cNvPr>
              <p:cNvCxnSpPr>
                <a:cxnSpLocks/>
                <a:stCxn id="28" idx="0"/>
                <a:endCxn id="93" idx="2"/>
              </p:cNvCxnSpPr>
              <p:nvPr/>
            </p:nvCxnSpPr>
            <p:spPr>
              <a:xfrm flipV="1">
                <a:off x="7609861" y="4677754"/>
                <a:ext cx="1171232" cy="3579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8F67F356-40B1-C67A-4AD4-6EBED6384CA8}"/>
                  </a:ext>
                </a:extLst>
              </p:cNvPr>
              <p:cNvCxnSpPr>
                <a:cxnSpLocks/>
                <a:stCxn id="93" idx="2"/>
                <a:endCxn id="94" idx="0"/>
              </p:cNvCxnSpPr>
              <p:nvPr/>
            </p:nvCxnSpPr>
            <p:spPr>
              <a:xfrm>
                <a:off x="8781095" y="4677754"/>
                <a:ext cx="734696" cy="527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573074E8-E9BD-0F52-6C0E-AACC3DD0D945}"/>
                  </a:ext>
                </a:extLst>
              </p:cNvPr>
              <p:cNvCxnSpPr>
                <a:cxnSpLocks/>
                <a:stCxn id="31" idx="0"/>
                <a:endCxn id="101" idx="2"/>
              </p:cNvCxnSpPr>
              <p:nvPr/>
            </p:nvCxnSpPr>
            <p:spPr>
              <a:xfrm flipV="1">
                <a:off x="10536752" y="4948229"/>
                <a:ext cx="578545" cy="810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03C1E6A-3B91-65FB-43AE-28CB7A0F86D3}"/>
                  </a:ext>
                </a:extLst>
              </p:cNvPr>
              <p:cNvSpPr/>
              <p:nvPr/>
            </p:nvSpPr>
            <p:spPr>
              <a:xfrm>
                <a:off x="6377793" y="4466690"/>
                <a:ext cx="514052" cy="2194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Host1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560C8417-A228-4C88-B659-1940ABE086F4}"/>
                  </a:ext>
                </a:extLst>
              </p:cNvPr>
              <p:cNvCxnSpPr>
                <a:cxnSpLocks/>
                <a:stCxn id="42" idx="1"/>
              </p:cNvCxnSpPr>
              <p:nvPr/>
            </p:nvCxnSpPr>
            <p:spPr>
              <a:xfrm>
                <a:off x="6377793" y="4576400"/>
                <a:ext cx="5685" cy="68003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725239E-C95A-E479-4E6C-80A32FE262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6781" y="4461822"/>
                <a:ext cx="0" cy="68622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箭头连接符 97">
                <a:extLst>
                  <a:ext uri="{FF2B5EF4-FFF2-40B4-BE49-F238E27FC236}">
                    <a16:creationId xmlns:a16="http://schemas.microsoft.com/office/drawing/2014/main" id="{5CE484C9-85E7-2259-6ADC-CFB0B0E6F859}"/>
                  </a:ext>
                </a:extLst>
              </p:cNvPr>
              <p:cNvCxnSpPr>
                <a:cxnSpLocks/>
                <a:stCxn id="94" idx="2"/>
                <a:endCxn id="31" idx="0"/>
              </p:cNvCxnSpPr>
              <p:nvPr/>
            </p:nvCxnSpPr>
            <p:spPr>
              <a:xfrm>
                <a:off x="9515790" y="4949569"/>
                <a:ext cx="1020963" cy="797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8425494-E87E-9F5B-C165-1B358B49D42C}"/>
                  </a:ext>
                </a:extLst>
              </p:cNvPr>
              <p:cNvSpPr/>
              <p:nvPr/>
            </p:nvSpPr>
            <p:spPr>
              <a:xfrm>
                <a:off x="10783302" y="4729117"/>
                <a:ext cx="663992" cy="219113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Comp4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28C7181E-D76C-4335-B4C1-3A9A7CCF7865}"/>
                </a:ext>
              </a:extLst>
            </p:cNvPr>
            <p:cNvGrpSpPr/>
            <p:nvPr/>
          </p:nvGrpSpPr>
          <p:grpSpPr>
            <a:xfrm>
              <a:off x="6299356" y="5590167"/>
              <a:ext cx="4323304" cy="254924"/>
              <a:chOff x="8339141" y="1515488"/>
              <a:chExt cx="3985312" cy="246220"/>
            </a:xfrm>
          </p:grpSpPr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3CDA0E6-1806-4813-9DD0-422A4E782AEC}"/>
                  </a:ext>
                </a:extLst>
              </p:cNvPr>
              <p:cNvSpPr txBox="1"/>
              <p:nvPr/>
            </p:nvSpPr>
            <p:spPr>
              <a:xfrm>
                <a:off x="8481277" y="1519692"/>
                <a:ext cx="1206913" cy="237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Computation </a:t>
                </a:r>
                <a:endParaRPr lang="zh-CN" altLang="en-US" sz="1000" dirty="0"/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1ED69B-DEAA-4A30-8CCB-C8A151120275}"/>
                  </a:ext>
                </a:extLst>
              </p:cNvPr>
              <p:cNvSpPr txBox="1"/>
              <p:nvPr/>
            </p:nvSpPr>
            <p:spPr>
              <a:xfrm>
                <a:off x="9587927" y="1519692"/>
                <a:ext cx="1507267" cy="237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Communication</a:t>
                </a:r>
                <a:endParaRPr lang="zh-CN" altLang="en-US" sz="1000" dirty="0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BC1F4CB0-48FE-4961-BF22-F362DDBF4B5F}"/>
                  </a:ext>
                </a:extLst>
              </p:cNvPr>
              <p:cNvSpPr/>
              <p:nvPr/>
            </p:nvSpPr>
            <p:spPr>
              <a:xfrm>
                <a:off x="8339141" y="1555414"/>
                <a:ext cx="173448" cy="144038"/>
              </a:xfrm>
              <a:prstGeom prst="rect">
                <a:avLst/>
              </a:prstGeom>
              <a:solidFill>
                <a:srgbClr val="99CCFF"/>
              </a:solidFill>
              <a:ln w="6350">
                <a:solidFill>
                  <a:srgbClr val="99CC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3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C035EF1B-5D0E-4778-BB61-588EC4F82556}"/>
                  </a:ext>
                </a:extLst>
              </p:cNvPr>
              <p:cNvSpPr/>
              <p:nvPr/>
            </p:nvSpPr>
            <p:spPr>
              <a:xfrm>
                <a:off x="9424071" y="1552634"/>
                <a:ext cx="173448" cy="144038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rgbClr val="FFCC9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8BD2A1C-4A30-4A63-9B81-EA1124DA84A8}"/>
                  </a:ext>
                </a:extLst>
              </p:cNvPr>
              <p:cNvSpPr txBox="1"/>
              <p:nvPr/>
            </p:nvSpPr>
            <p:spPr>
              <a:xfrm>
                <a:off x="10817186" y="1515488"/>
                <a:ext cx="1507267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Host</a:t>
                </a:r>
                <a:endParaRPr lang="zh-CN" altLang="en-US" sz="1000" dirty="0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7F82060E-2A31-4560-B039-47494D3CC2CB}"/>
                  </a:ext>
                </a:extLst>
              </p:cNvPr>
              <p:cNvSpPr/>
              <p:nvPr/>
            </p:nvSpPr>
            <p:spPr>
              <a:xfrm>
                <a:off x="10643738" y="1559900"/>
                <a:ext cx="173448" cy="1440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83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" name="直接箭头连接符 1">
              <a:extLst>
                <a:ext uri="{FF2B5EF4-FFF2-40B4-BE49-F238E27FC236}">
                  <a16:creationId xmlns:a16="http://schemas.microsoft.com/office/drawing/2014/main" id="{A0744101-647B-6D7A-7651-7A00B3E468E1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7163081" y="4028761"/>
              <a:ext cx="1429793" cy="18934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263C106-04E9-3D1F-5EAB-2BB6F248846A}"/>
                </a:ext>
              </a:extLst>
            </p:cNvPr>
            <p:cNvSpPr txBox="1"/>
            <p:nvPr/>
          </p:nvSpPr>
          <p:spPr>
            <a:xfrm>
              <a:off x="8107753" y="4218107"/>
              <a:ext cx="970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Free time</a:t>
              </a:r>
              <a:endParaRPr lang="zh-CN" altLang="en-US" sz="1200" dirty="0"/>
            </a:p>
          </p:txBody>
        </p:sp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BB26A631-8F02-1C1B-FEDC-6C48601A5A90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8592874" y="4035649"/>
              <a:ext cx="454684" cy="18245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9D57650-020B-A912-11F2-6EBCF4320479}"/>
                </a:ext>
              </a:extLst>
            </p:cNvPr>
            <p:cNvSpPr txBox="1"/>
            <p:nvPr/>
          </p:nvSpPr>
          <p:spPr>
            <a:xfrm>
              <a:off x="5662767" y="4781411"/>
              <a:ext cx="1280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</a:rPr>
                <a:t>Critical path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80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0E39E8C-6779-4642-857A-F49B6F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8D630FB-0ED9-3A68-77A4-6A981AC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I/O</a:t>
            </a:r>
            <a:r>
              <a:rPr lang="zh-CN" altLang="en-US" sz="2800" dirty="0"/>
              <a:t> </a:t>
            </a:r>
            <a:r>
              <a:rPr lang="en-US" altLang="zh-CN" sz="2800" dirty="0"/>
              <a:t>Analysis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648AF-C56F-4D6A-ACEB-19B294E578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30" name="内容占位符 12">
            <a:extLst>
              <a:ext uri="{FF2B5EF4-FFF2-40B4-BE49-F238E27FC236}">
                <a16:creationId xmlns:a16="http://schemas.microsoft.com/office/drawing/2014/main" id="{F39F34B6-FE19-B824-92C5-16B35BC305AB}"/>
              </a:ext>
            </a:extLst>
          </p:cNvPr>
          <p:cNvSpPr txBox="1">
            <a:spLocks/>
          </p:cNvSpPr>
          <p:nvPr/>
        </p:nvSpPr>
        <p:spPr>
          <a:xfrm>
            <a:off x="608400" y="3526827"/>
            <a:ext cx="5844818" cy="114249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C87CAF8-698E-4D0D-B54F-8065DC49C5E3}"/>
              </a:ext>
            </a:extLst>
          </p:cNvPr>
          <p:cNvCxnSpPr>
            <a:cxnSpLocks/>
          </p:cNvCxnSpPr>
          <p:nvPr/>
        </p:nvCxnSpPr>
        <p:spPr>
          <a:xfrm>
            <a:off x="3506496" y="1053729"/>
            <a:ext cx="7467" cy="50923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D955EE1-EF01-4CB2-8316-A2539F344EE3}"/>
              </a:ext>
            </a:extLst>
          </p:cNvPr>
          <p:cNvGrpSpPr/>
          <p:nvPr/>
        </p:nvGrpSpPr>
        <p:grpSpPr>
          <a:xfrm>
            <a:off x="508000" y="1168700"/>
            <a:ext cx="2515365" cy="4918887"/>
            <a:chOff x="2147943" y="1136859"/>
            <a:chExt cx="2515365" cy="4918887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89724C6F-6C87-4677-976E-D0525C4D551B}"/>
                </a:ext>
              </a:extLst>
            </p:cNvPr>
            <p:cNvSpPr/>
            <p:nvPr/>
          </p:nvSpPr>
          <p:spPr>
            <a:xfrm>
              <a:off x="2147943" y="3167165"/>
              <a:ext cx="2515365" cy="2888581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CF39E10F-FD81-4DB3-9C40-F6F2D74115DF}"/>
                </a:ext>
              </a:extLst>
            </p:cNvPr>
            <p:cNvSpPr/>
            <p:nvPr/>
          </p:nvSpPr>
          <p:spPr>
            <a:xfrm>
              <a:off x="2147943" y="1154552"/>
              <a:ext cx="2515365" cy="1750615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C3E55CF-6774-4CC4-A7E6-E18ACF916291}"/>
                </a:ext>
              </a:extLst>
            </p:cNvPr>
            <p:cNvSpPr/>
            <p:nvPr/>
          </p:nvSpPr>
          <p:spPr>
            <a:xfrm>
              <a:off x="2317327" y="1559597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Parallel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1887AC1-D074-4ECC-B842-A7C2C0D01DAA}"/>
                </a:ext>
              </a:extLst>
            </p:cNvPr>
            <p:cNvSpPr/>
            <p:nvPr/>
          </p:nvSpPr>
          <p:spPr>
            <a:xfrm>
              <a:off x="2317327" y="3601770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I/O Analysis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FF942E14-C3E6-4F51-AFEA-96956A371A61}"/>
                </a:ext>
              </a:extLst>
            </p:cNvPr>
            <p:cNvSpPr/>
            <p:nvPr/>
          </p:nvSpPr>
          <p:spPr>
            <a:xfrm>
              <a:off x="2317325" y="4836198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Comp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D81EFBBD-7FB3-4D19-91FB-4887B301B40D}"/>
                </a:ext>
              </a:extLst>
            </p:cNvPr>
            <p:cNvSpPr/>
            <p:nvPr/>
          </p:nvSpPr>
          <p:spPr>
            <a:xfrm>
              <a:off x="2317325" y="5453412"/>
              <a:ext cx="2174410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Comm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693C22F9-D64B-4E82-A54D-B0EEB467F417}"/>
                </a:ext>
              </a:extLst>
            </p:cNvPr>
            <p:cNvCxnSpPr>
              <a:cxnSpLocks/>
              <a:stCxn id="34" idx="2"/>
              <a:endCxn id="40" idx="0"/>
            </p:cNvCxnSpPr>
            <p:nvPr/>
          </p:nvCxnSpPr>
          <p:spPr>
            <a:xfrm>
              <a:off x="3406517" y="2041810"/>
              <a:ext cx="0" cy="22601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5D430A52-8986-40EE-AA50-46AAE2AAD23F}"/>
                </a:ext>
              </a:extLst>
            </p:cNvPr>
            <p:cNvSpPr/>
            <p:nvPr/>
          </p:nvSpPr>
          <p:spPr>
            <a:xfrm>
              <a:off x="2317326" y="421898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CPU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F46B4E5F-9C10-448F-8E01-A83F9D79E799}"/>
                </a:ext>
              </a:extLst>
            </p:cNvPr>
            <p:cNvSpPr/>
            <p:nvPr/>
          </p:nvSpPr>
          <p:spPr>
            <a:xfrm>
              <a:off x="2317327" y="226782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Critical Path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3EFF0E5-1443-4F50-AE90-C3F2B2811513}"/>
                </a:ext>
              </a:extLst>
            </p:cNvPr>
            <p:cNvSpPr txBox="1"/>
            <p:nvPr/>
          </p:nvSpPr>
          <p:spPr>
            <a:xfrm>
              <a:off x="2267204" y="1136859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bg1">
                      <a:lumMod val="65000"/>
                    </a:schemeClr>
                  </a:solidFill>
                </a:rPr>
                <a:t>Inter-op</a:t>
              </a:r>
              <a:endParaRPr lang="zh-CN" altLang="en-US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9D24F86-C8AE-4982-A48B-284D74E9A3FA}"/>
                </a:ext>
              </a:extLst>
            </p:cNvPr>
            <p:cNvSpPr txBox="1"/>
            <p:nvPr/>
          </p:nvSpPr>
          <p:spPr>
            <a:xfrm>
              <a:off x="2264170" y="3198721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40635429-52F3-4656-AB56-18F8B5F3FBAD}"/>
                </a:ext>
              </a:extLst>
            </p:cNvPr>
            <p:cNvCxnSpPr>
              <a:cxnSpLocks/>
              <a:stCxn id="33" idx="2"/>
              <a:endCxn id="32" idx="0"/>
            </p:cNvCxnSpPr>
            <p:nvPr/>
          </p:nvCxnSpPr>
          <p:spPr>
            <a:xfrm>
              <a:off x="3405626" y="2905167"/>
              <a:ext cx="0" cy="2619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内容占位符 12">
            <a:extLst>
              <a:ext uri="{FF2B5EF4-FFF2-40B4-BE49-F238E27FC236}">
                <a16:creationId xmlns:a16="http://schemas.microsoft.com/office/drawing/2014/main" id="{2BC631C6-5C88-41A6-9E82-D510C8A61866}"/>
              </a:ext>
            </a:extLst>
          </p:cNvPr>
          <p:cNvSpPr txBox="1">
            <a:spLocks/>
          </p:cNvSpPr>
          <p:nvPr/>
        </p:nvSpPr>
        <p:spPr>
          <a:xfrm>
            <a:off x="3783085" y="959753"/>
            <a:ext cx="6988766" cy="294342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Queue-based I/O Analysis</a:t>
            </a:r>
            <a:endParaRPr lang="zh-CN" altLang="en-US" sz="2400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5042709-542E-4DD6-A929-75D49B7B1AFD}"/>
              </a:ext>
            </a:extLst>
          </p:cNvPr>
          <p:cNvGrpSpPr/>
          <p:nvPr/>
        </p:nvGrpSpPr>
        <p:grpSpPr>
          <a:xfrm>
            <a:off x="5280265" y="3216662"/>
            <a:ext cx="4346352" cy="3099431"/>
            <a:chOff x="6609044" y="2221690"/>
            <a:chExt cx="4728727" cy="375766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61B01D4-1AF4-410C-9A0A-18C7A4D19D09}"/>
                </a:ext>
              </a:extLst>
            </p:cNvPr>
            <p:cNvGrpSpPr/>
            <p:nvPr/>
          </p:nvGrpSpPr>
          <p:grpSpPr>
            <a:xfrm>
              <a:off x="6754461" y="2302022"/>
              <a:ext cx="4399855" cy="3585992"/>
              <a:chOff x="3994090" y="2295397"/>
              <a:chExt cx="4505171" cy="3637467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F37B7674-7D4D-4826-87C1-56C165155407}"/>
                  </a:ext>
                </a:extLst>
              </p:cNvPr>
              <p:cNvSpPr/>
              <p:nvPr/>
            </p:nvSpPr>
            <p:spPr>
              <a:xfrm>
                <a:off x="4728840" y="2295397"/>
                <a:ext cx="1023385" cy="241537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20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Start</a:t>
                </a:r>
                <a:endParaRPr lang="zh-CN" altLang="en-US" sz="120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6" name="菱形 45">
                <a:extLst>
                  <a:ext uri="{FF2B5EF4-FFF2-40B4-BE49-F238E27FC236}">
                    <a16:creationId xmlns:a16="http://schemas.microsoft.com/office/drawing/2014/main" id="{3E6EE199-23CD-4B6C-9326-CC3B4945CAB5}"/>
                  </a:ext>
                </a:extLst>
              </p:cNvPr>
              <p:cNvSpPr/>
              <p:nvPr/>
            </p:nvSpPr>
            <p:spPr>
              <a:xfrm>
                <a:off x="3994090" y="2716277"/>
                <a:ext cx="2492884" cy="563723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10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Device Queue Size &gt; 0</a:t>
                </a:r>
                <a:endParaRPr lang="zh-CN" altLang="en-US" sz="110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E3A19D5-069D-421C-9B01-9F4C8D18DA22}"/>
                  </a:ext>
                </a:extLst>
              </p:cNvPr>
              <p:cNvSpPr txBox="1"/>
              <p:nvPr/>
            </p:nvSpPr>
            <p:spPr>
              <a:xfrm>
                <a:off x="6367283" y="2700219"/>
                <a:ext cx="328951" cy="24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1000" b="1" dirty="0">
                    <a:solidFill>
                      <a:prstClr val="black"/>
                    </a:solidFill>
                  </a:rPr>
                  <a:t>Y</a:t>
                </a:r>
                <a:endParaRPr lang="zh-CN" altLang="en-US" sz="1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C671E1F7-94F5-4F1A-A1E8-29D3B06F3BE5}"/>
                  </a:ext>
                </a:extLst>
              </p:cNvPr>
              <p:cNvCxnSpPr>
                <a:cxnSpLocks/>
                <a:stCxn id="45" idx="2"/>
                <a:endCxn id="46" idx="0"/>
              </p:cNvCxnSpPr>
              <p:nvPr/>
            </p:nvCxnSpPr>
            <p:spPr>
              <a:xfrm>
                <a:off x="5240533" y="2536934"/>
                <a:ext cx="0" cy="17934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E72E8A49-D4C9-4B7B-B53A-BFA69305FA41}"/>
                  </a:ext>
                </a:extLst>
              </p:cNvPr>
              <p:cNvSpPr/>
              <p:nvPr/>
            </p:nvSpPr>
            <p:spPr>
              <a:xfrm>
                <a:off x="6685090" y="4344142"/>
                <a:ext cx="1323454" cy="39985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05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Data processing</a:t>
                </a:r>
                <a:endParaRPr lang="zh-CN" altLang="en-US" sz="105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0" name="菱形 49">
                <a:extLst>
                  <a:ext uri="{FF2B5EF4-FFF2-40B4-BE49-F238E27FC236}">
                    <a16:creationId xmlns:a16="http://schemas.microsoft.com/office/drawing/2014/main" id="{D126BDC2-123C-43F2-8D50-9662C3212CE4}"/>
                  </a:ext>
                </a:extLst>
              </p:cNvPr>
              <p:cNvSpPr/>
              <p:nvPr/>
            </p:nvSpPr>
            <p:spPr>
              <a:xfrm>
                <a:off x="3994091" y="3470208"/>
                <a:ext cx="2490542" cy="591293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10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Host Queue Size &gt; 0</a:t>
                </a:r>
                <a:endParaRPr lang="zh-CN" altLang="en-US" sz="110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C0EB05F-3619-45C4-BF46-93E5C369C733}"/>
                  </a:ext>
                </a:extLst>
              </p:cNvPr>
              <p:cNvSpPr txBox="1"/>
              <p:nvPr/>
            </p:nvSpPr>
            <p:spPr>
              <a:xfrm>
                <a:off x="6369718" y="3481409"/>
                <a:ext cx="352724" cy="38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1000" b="1" dirty="0">
                    <a:solidFill>
                      <a:prstClr val="black"/>
                    </a:solidFill>
                  </a:rPr>
                  <a:t>Y</a:t>
                </a:r>
                <a:endParaRPr lang="zh-CN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F184185D-739A-4A7D-B6F8-4C1260426389}"/>
                  </a:ext>
                </a:extLst>
              </p:cNvPr>
              <p:cNvSpPr txBox="1"/>
              <p:nvPr/>
            </p:nvSpPr>
            <p:spPr>
              <a:xfrm>
                <a:off x="4610312" y="3993459"/>
                <a:ext cx="352724" cy="38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1000" b="1" dirty="0">
                    <a:solidFill>
                      <a:prstClr val="black"/>
                    </a:solidFill>
                  </a:rPr>
                  <a:t>N</a:t>
                </a:r>
                <a:endParaRPr lang="zh-CN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6C0B89C4-D12D-4BF1-A9EB-217984CF927D}"/>
                  </a:ext>
                </a:extLst>
              </p:cNvPr>
              <p:cNvSpPr/>
              <p:nvPr/>
            </p:nvSpPr>
            <p:spPr>
              <a:xfrm>
                <a:off x="4577634" y="5019454"/>
                <a:ext cx="1323454" cy="39844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10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Data reading</a:t>
                </a:r>
                <a:endParaRPr lang="zh-CN" altLang="en-US" sz="110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358CC585-FADB-4D01-801E-01050C0E964E}"/>
                  </a:ext>
                </a:extLst>
              </p:cNvPr>
              <p:cNvCxnSpPr>
                <a:cxnSpLocks/>
                <a:stCxn id="50" idx="2"/>
                <a:endCxn id="62" idx="0"/>
              </p:cNvCxnSpPr>
              <p:nvPr/>
            </p:nvCxnSpPr>
            <p:spPr>
              <a:xfrm flipH="1">
                <a:off x="5239361" y="4061501"/>
                <a:ext cx="1" cy="18564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C6F6B4DD-95C3-4308-B20F-4DD84123CF6F}"/>
                  </a:ext>
                </a:extLst>
              </p:cNvPr>
              <p:cNvCxnSpPr>
                <a:cxnSpLocks/>
                <a:stCxn id="46" idx="2"/>
                <a:endCxn id="50" idx="0"/>
              </p:cNvCxnSpPr>
              <p:nvPr/>
            </p:nvCxnSpPr>
            <p:spPr>
              <a:xfrm flipH="1">
                <a:off x="5239362" y="3280000"/>
                <a:ext cx="1171" cy="19020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4D6C5562-F7F9-430C-AC4F-8F16D28E4F47}"/>
                  </a:ext>
                </a:extLst>
              </p:cNvPr>
              <p:cNvCxnSpPr>
                <a:cxnSpLocks/>
                <a:stCxn id="62" idx="2"/>
                <a:endCxn id="53" idx="0"/>
              </p:cNvCxnSpPr>
              <p:nvPr/>
            </p:nvCxnSpPr>
            <p:spPr>
              <a:xfrm>
                <a:off x="5239361" y="4838438"/>
                <a:ext cx="0" cy="18101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8" name="矩形: 圆角 57">
                <a:extLst>
                  <a:ext uri="{FF2B5EF4-FFF2-40B4-BE49-F238E27FC236}">
                    <a16:creationId xmlns:a16="http://schemas.microsoft.com/office/drawing/2014/main" id="{FDDB25A1-E9BE-476F-8A42-EA3B84AB39E7}"/>
                  </a:ext>
                </a:extLst>
              </p:cNvPr>
              <p:cNvSpPr/>
              <p:nvPr/>
            </p:nvSpPr>
            <p:spPr>
              <a:xfrm>
                <a:off x="4728840" y="5684758"/>
                <a:ext cx="1023385" cy="24810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20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End</a:t>
                </a:r>
                <a:endParaRPr lang="zh-CN" altLang="en-US" sz="120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CD84D9CF-41EE-43CC-8405-1E9CCD60F50E}"/>
                  </a:ext>
                </a:extLst>
              </p:cNvPr>
              <p:cNvCxnSpPr>
                <a:cxnSpLocks/>
                <a:stCxn id="50" idx="3"/>
                <a:endCxn id="63" idx="1"/>
              </p:cNvCxnSpPr>
              <p:nvPr/>
            </p:nvCxnSpPr>
            <p:spPr>
              <a:xfrm flipV="1">
                <a:off x="6484633" y="3763876"/>
                <a:ext cx="200454" cy="197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" name="连接符: 肘形 59">
                <a:extLst>
                  <a:ext uri="{FF2B5EF4-FFF2-40B4-BE49-F238E27FC236}">
                    <a16:creationId xmlns:a16="http://schemas.microsoft.com/office/drawing/2014/main" id="{4F0E1558-F99F-46B3-8128-50BEBD9C5FCF}"/>
                  </a:ext>
                </a:extLst>
              </p:cNvPr>
              <p:cNvCxnSpPr>
                <a:cxnSpLocks/>
                <a:stCxn id="46" idx="3"/>
                <a:endCxn id="58" idx="0"/>
              </p:cNvCxnSpPr>
              <p:nvPr/>
            </p:nvCxnSpPr>
            <p:spPr>
              <a:xfrm flipH="1">
                <a:off x="5240533" y="2998139"/>
                <a:ext cx="1246442" cy="2686619"/>
              </a:xfrm>
              <a:prstGeom prst="bentConnector4">
                <a:avLst>
                  <a:gd name="adj1" fmla="val -160726"/>
                  <a:gd name="adj2" fmla="val 93265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D703D3F-5763-4940-B0B7-44FB67278A0E}"/>
                  </a:ext>
                </a:extLst>
              </p:cNvPr>
              <p:cNvSpPr txBox="1"/>
              <p:nvPr/>
            </p:nvSpPr>
            <p:spPr>
              <a:xfrm>
                <a:off x="4610968" y="3230597"/>
                <a:ext cx="352725" cy="38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1000" b="1" dirty="0">
                    <a:solidFill>
                      <a:prstClr val="black"/>
                    </a:solidFill>
                  </a:rPr>
                  <a:t>N</a:t>
                </a:r>
                <a:endParaRPr lang="zh-CN" alt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菱形 61">
                <a:extLst>
                  <a:ext uri="{FF2B5EF4-FFF2-40B4-BE49-F238E27FC236}">
                    <a16:creationId xmlns:a16="http://schemas.microsoft.com/office/drawing/2014/main" id="{D5D09011-E4FD-4E26-BA3D-2906A7DE5DFE}"/>
                  </a:ext>
                </a:extLst>
              </p:cNvPr>
              <p:cNvSpPr/>
              <p:nvPr/>
            </p:nvSpPr>
            <p:spPr>
              <a:xfrm>
                <a:off x="3994090" y="4247145"/>
                <a:ext cx="2490542" cy="591293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10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Data Queue Size &gt; 0</a:t>
                </a:r>
                <a:endParaRPr lang="zh-CN" altLang="en-US" sz="110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63" name="矩形: 圆角 62">
                <a:extLst>
                  <a:ext uri="{FF2B5EF4-FFF2-40B4-BE49-F238E27FC236}">
                    <a16:creationId xmlns:a16="http://schemas.microsoft.com/office/drawing/2014/main" id="{5A5175DA-9198-4D60-812D-1D0312DBF6DF}"/>
                  </a:ext>
                </a:extLst>
              </p:cNvPr>
              <p:cNvSpPr/>
              <p:nvPr/>
            </p:nvSpPr>
            <p:spPr>
              <a:xfrm>
                <a:off x="6685087" y="3563950"/>
                <a:ext cx="1323454" cy="39985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altLang="zh-CN" sz="1050" kern="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Data fetching</a:t>
                </a:r>
                <a:endParaRPr lang="zh-CN" altLang="en-US" sz="1050" kern="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0B9D2403-9D36-4E2F-81FF-2B3CE5496044}"/>
                  </a:ext>
                </a:extLst>
              </p:cNvPr>
              <p:cNvCxnSpPr>
                <a:cxnSpLocks/>
                <a:stCxn id="62" idx="3"/>
                <a:endCxn id="49" idx="1"/>
              </p:cNvCxnSpPr>
              <p:nvPr/>
            </p:nvCxnSpPr>
            <p:spPr>
              <a:xfrm>
                <a:off x="6484631" y="4542792"/>
                <a:ext cx="200459" cy="127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8946A12-84D8-48F1-BA60-FABCBBED7096}"/>
                  </a:ext>
                </a:extLst>
              </p:cNvPr>
              <p:cNvSpPr txBox="1"/>
              <p:nvPr/>
            </p:nvSpPr>
            <p:spPr>
              <a:xfrm>
                <a:off x="6369718" y="4271343"/>
                <a:ext cx="352724" cy="38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1000" b="1" dirty="0">
                    <a:solidFill>
                      <a:prstClr val="black"/>
                    </a:solidFill>
                  </a:rPr>
                  <a:t>Y</a:t>
                </a:r>
                <a:endParaRPr lang="zh-CN" altLang="en-US" sz="1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1B65EA66-D17E-4A41-8A90-B14221FF6472}"/>
                  </a:ext>
                </a:extLst>
              </p:cNvPr>
              <p:cNvCxnSpPr>
                <a:cxnSpLocks/>
                <a:stCxn id="63" idx="3"/>
              </p:cNvCxnSpPr>
              <p:nvPr/>
            </p:nvCxnSpPr>
            <p:spPr>
              <a:xfrm>
                <a:off x="8008540" y="3763876"/>
                <a:ext cx="49072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B00B28C8-1A84-443E-9C19-BF588E9E5805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 flipV="1">
                <a:off x="8008544" y="4542133"/>
                <a:ext cx="484413" cy="19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F76C2567-0A22-4F1E-A8B2-FE34A3D93058}"/>
                  </a:ext>
                </a:extLst>
              </p:cNvPr>
              <p:cNvCxnSpPr>
                <a:cxnSpLocks/>
                <a:stCxn id="53" idx="2"/>
                <a:endCxn id="58" idx="0"/>
              </p:cNvCxnSpPr>
              <p:nvPr/>
            </p:nvCxnSpPr>
            <p:spPr>
              <a:xfrm>
                <a:off x="5239361" y="5417901"/>
                <a:ext cx="1172" cy="266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A0761F9E-AB7E-40B0-B61E-7DF980A838ED}"/>
                </a:ext>
              </a:extLst>
            </p:cNvPr>
            <p:cNvSpPr/>
            <p:nvPr/>
          </p:nvSpPr>
          <p:spPr>
            <a:xfrm>
              <a:off x="6609044" y="2221690"/>
              <a:ext cx="4728727" cy="37576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D2D4096-E068-0B24-34E5-ECCE1D8A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32" y="1380538"/>
            <a:ext cx="6238618" cy="16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CA8D8-E809-A1B8-016F-AC2701F4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F039190D-44C2-4FAA-63EC-EF7DEFDAA808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2BA1221F-4160-8C41-66E4-8C120735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FD0FCB56-6DED-D2A4-8AEF-8F2CD6F9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CPU Analysis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979A6-3FCF-D416-081F-3146E93CDF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AA25FC2-99BD-4FF3-BCA6-203A20AAF730}"/>
              </a:ext>
            </a:extLst>
          </p:cNvPr>
          <p:cNvCxnSpPr>
            <a:cxnSpLocks/>
          </p:cNvCxnSpPr>
          <p:nvPr/>
        </p:nvCxnSpPr>
        <p:spPr>
          <a:xfrm>
            <a:off x="3506496" y="1053729"/>
            <a:ext cx="7467" cy="50923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AAEE8B8-E9E0-4EC1-8C54-FD997E4689B4}"/>
              </a:ext>
            </a:extLst>
          </p:cNvPr>
          <p:cNvGrpSpPr/>
          <p:nvPr/>
        </p:nvGrpSpPr>
        <p:grpSpPr>
          <a:xfrm>
            <a:off x="508000" y="1168700"/>
            <a:ext cx="2515365" cy="4918887"/>
            <a:chOff x="2147943" y="1136859"/>
            <a:chExt cx="2515365" cy="4918887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D07172D1-84F3-4FB9-AA50-170B8EE34B11}"/>
                </a:ext>
              </a:extLst>
            </p:cNvPr>
            <p:cNvSpPr/>
            <p:nvPr/>
          </p:nvSpPr>
          <p:spPr>
            <a:xfrm>
              <a:off x="2147943" y="3167165"/>
              <a:ext cx="2515365" cy="2888581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C9DBF50-FF28-44CA-A34E-D3EB87F02C69}"/>
                </a:ext>
              </a:extLst>
            </p:cNvPr>
            <p:cNvSpPr/>
            <p:nvPr/>
          </p:nvSpPr>
          <p:spPr>
            <a:xfrm>
              <a:off x="2147943" y="1154552"/>
              <a:ext cx="2515365" cy="1750615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BC0FC86-F686-4BDE-AC36-C09D101E7FEB}"/>
                </a:ext>
              </a:extLst>
            </p:cNvPr>
            <p:cNvSpPr/>
            <p:nvPr/>
          </p:nvSpPr>
          <p:spPr>
            <a:xfrm>
              <a:off x="2317327" y="1559597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Parallel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7F17B0C6-6EEB-4EA4-9B21-C62BA4CA96AA}"/>
                </a:ext>
              </a:extLst>
            </p:cNvPr>
            <p:cNvSpPr/>
            <p:nvPr/>
          </p:nvSpPr>
          <p:spPr>
            <a:xfrm>
              <a:off x="2317327" y="3601770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I/O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8225462-01B4-4055-B78F-625123583202}"/>
                </a:ext>
              </a:extLst>
            </p:cNvPr>
            <p:cNvSpPr/>
            <p:nvPr/>
          </p:nvSpPr>
          <p:spPr>
            <a:xfrm>
              <a:off x="2317325" y="4836198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Comp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96D0168-BD16-4181-B71A-97BFCEC0CF42}"/>
                </a:ext>
              </a:extLst>
            </p:cNvPr>
            <p:cNvSpPr/>
            <p:nvPr/>
          </p:nvSpPr>
          <p:spPr>
            <a:xfrm>
              <a:off x="2317325" y="5453412"/>
              <a:ext cx="2174410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Comm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A207E15D-B557-4ED9-A037-2D5256836A21}"/>
                </a:ext>
              </a:extLst>
            </p:cNvPr>
            <p:cNvCxnSpPr>
              <a:cxnSpLocks/>
              <a:stCxn id="31" idx="2"/>
              <a:endCxn id="37" idx="0"/>
            </p:cNvCxnSpPr>
            <p:nvPr/>
          </p:nvCxnSpPr>
          <p:spPr>
            <a:xfrm>
              <a:off x="3406517" y="2041810"/>
              <a:ext cx="0" cy="22601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4FCDD82-5047-4874-A0A9-A55A01B0BE90}"/>
                </a:ext>
              </a:extLst>
            </p:cNvPr>
            <p:cNvSpPr/>
            <p:nvPr/>
          </p:nvSpPr>
          <p:spPr>
            <a:xfrm>
              <a:off x="2317326" y="421898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CPU Analysis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A514EDB4-AA93-4244-A414-3828400B8D57}"/>
                </a:ext>
              </a:extLst>
            </p:cNvPr>
            <p:cNvSpPr/>
            <p:nvPr/>
          </p:nvSpPr>
          <p:spPr>
            <a:xfrm>
              <a:off x="2317327" y="226782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Critical Path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F3ED664-4B30-43BF-92D2-744B2D7B4338}"/>
                </a:ext>
              </a:extLst>
            </p:cNvPr>
            <p:cNvSpPr txBox="1"/>
            <p:nvPr/>
          </p:nvSpPr>
          <p:spPr>
            <a:xfrm>
              <a:off x="2267204" y="1136859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bg1">
                      <a:lumMod val="65000"/>
                    </a:schemeClr>
                  </a:solidFill>
                </a:rPr>
                <a:t>Inter-op</a:t>
              </a:r>
              <a:endParaRPr lang="zh-CN" altLang="en-US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377327E-2F56-486B-810A-345BAE6BB82E}"/>
                </a:ext>
              </a:extLst>
            </p:cNvPr>
            <p:cNvSpPr txBox="1"/>
            <p:nvPr/>
          </p:nvSpPr>
          <p:spPr>
            <a:xfrm>
              <a:off x="2264170" y="3198721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86D68284-04BA-441A-AB9B-996DB93E0205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>
            <a:xfrm>
              <a:off x="3405626" y="2905167"/>
              <a:ext cx="0" cy="2619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内容占位符 12">
            <a:extLst>
              <a:ext uri="{FF2B5EF4-FFF2-40B4-BE49-F238E27FC236}">
                <a16:creationId xmlns:a16="http://schemas.microsoft.com/office/drawing/2014/main" id="{B9402DED-9D77-4822-BECB-C3750900A5AD}"/>
              </a:ext>
            </a:extLst>
          </p:cNvPr>
          <p:cNvSpPr txBox="1">
            <a:spLocks/>
          </p:cNvSpPr>
          <p:nvPr/>
        </p:nvSpPr>
        <p:spPr>
          <a:xfrm>
            <a:off x="3704437" y="999557"/>
            <a:ext cx="6988766" cy="294342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CPU</a:t>
            </a:r>
            <a:r>
              <a:rPr lang="zh-CN" altLang="en-US" sz="2400" dirty="0"/>
              <a:t> </a:t>
            </a:r>
            <a:r>
              <a:rPr lang="en-US" altLang="zh-CN" sz="2400" dirty="0"/>
              <a:t>Bottleneck Causes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5717F2-C4F9-44EE-8F69-646E23C05C38}"/>
              </a:ext>
            </a:extLst>
          </p:cNvPr>
          <p:cNvSpPr/>
          <p:nvPr/>
        </p:nvSpPr>
        <p:spPr>
          <a:xfrm>
            <a:off x="4220238" y="1656000"/>
            <a:ext cx="3059300" cy="1705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28C08AD-01D5-43F8-A524-BBD60F3B1392}"/>
              </a:ext>
            </a:extLst>
          </p:cNvPr>
          <p:cNvSpPr/>
          <p:nvPr/>
        </p:nvSpPr>
        <p:spPr>
          <a:xfrm>
            <a:off x="4776981" y="2308987"/>
            <a:ext cx="432000" cy="431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BE993FC-8655-45A5-83F7-5D2D438A26C3}"/>
              </a:ext>
            </a:extLst>
          </p:cNvPr>
          <p:cNvSpPr/>
          <p:nvPr/>
        </p:nvSpPr>
        <p:spPr>
          <a:xfrm>
            <a:off x="5896675" y="2295070"/>
            <a:ext cx="432000" cy="431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93D728B-C9C8-47BC-A8E9-5AA8E57B784E}"/>
              </a:ext>
            </a:extLst>
          </p:cNvPr>
          <p:cNvSpPr/>
          <p:nvPr/>
        </p:nvSpPr>
        <p:spPr>
          <a:xfrm>
            <a:off x="5340506" y="2836127"/>
            <a:ext cx="432000" cy="431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74124FA-8DF7-4959-9709-E78BF9BA4F1E}"/>
              </a:ext>
            </a:extLst>
          </p:cNvPr>
          <p:cNvSpPr/>
          <p:nvPr/>
        </p:nvSpPr>
        <p:spPr>
          <a:xfrm>
            <a:off x="5340506" y="1733923"/>
            <a:ext cx="432000" cy="431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95A4F7A-AD04-484A-98A0-A7B88B4A23A6}"/>
              </a:ext>
            </a:extLst>
          </p:cNvPr>
          <p:cNvCxnSpPr>
            <a:cxnSpLocks/>
            <a:stCxn id="41" idx="3"/>
            <a:endCxn id="4" idx="7"/>
          </p:cNvCxnSpPr>
          <p:nvPr/>
        </p:nvCxnSpPr>
        <p:spPr>
          <a:xfrm flipH="1">
            <a:off x="5145716" y="2102487"/>
            <a:ext cx="258055" cy="269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008ACE3-3672-4D39-AA57-8EC8C6E12F50}"/>
              </a:ext>
            </a:extLst>
          </p:cNvPr>
          <p:cNvCxnSpPr>
            <a:cxnSpLocks/>
            <a:stCxn id="41" idx="5"/>
            <a:endCxn id="25" idx="1"/>
          </p:cNvCxnSpPr>
          <p:nvPr/>
        </p:nvCxnSpPr>
        <p:spPr>
          <a:xfrm>
            <a:off x="5709241" y="2102487"/>
            <a:ext cx="250699" cy="255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E06BFD6-4806-4B95-8F6C-741248E1B747}"/>
              </a:ext>
            </a:extLst>
          </p:cNvPr>
          <p:cNvCxnSpPr>
            <a:cxnSpLocks/>
            <a:stCxn id="4" idx="5"/>
            <a:endCxn id="26" idx="1"/>
          </p:cNvCxnSpPr>
          <p:nvPr/>
        </p:nvCxnSpPr>
        <p:spPr>
          <a:xfrm>
            <a:off x="5145716" y="2677551"/>
            <a:ext cx="258055" cy="221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B1B3D9C6-A143-404E-9595-B0C709ED410B}"/>
              </a:ext>
            </a:extLst>
          </p:cNvPr>
          <p:cNvCxnSpPr>
            <a:cxnSpLocks/>
            <a:stCxn id="25" idx="3"/>
            <a:endCxn id="26" idx="7"/>
          </p:cNvCxnSpPr>
          <p:nvPr/>
        </p:nvCxnSpPr>
        <p:spPr>
          <a:xfrm flipH="1">
            <a:off x="5709241" y="2663634"/>
            <a:ext cx="250699" cy="235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0F6D65F-397E-4241-AC6B-661452C1346A}"/>
              </a:ext>
            </a:extLst>
          </p:cNvPr>
          <p:cNvSpPr txBox="1"/>
          <p:nvPr/>
        </p:nvSpPr>
        <p:spPr>
          <a:xfrm>
            <a:off x="4267225" y="1681858"/>
            <a:ext cx="84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CPU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B799329-07EA-4C72-BC26-542E893CACCF}"/>
              </a:ext>
            </a:extLst>
          </p:cNvPr>
          <p:cNvCxnSpPr>
            <a:cxnSpLocks/>
            <a:stCxn id="2" idx="3"/>
            <a:endCxn id="46" idx="1"/>
          </p:cNvCxnSpPr>
          <p:nvPr/>
        </p:nvCxnSpPr>
        <p:spPr>
          <a:xfrm flipV="1">
            <a:off x="7279538" y="2508503"/>
            <a:ext cx="1175778" cy="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BD5FA0C7-754F-4A48-BA8A-9B50522EF237}"/>
              </a:ext>
            </a:extLst>
          </p:cNvPr>
          <p:cNvSpPr txBox="1"/>
          <p:nvPr/>
        </p:nvSpPr>
        <p:spPr>
          <a:xfrm>
            <a:off x="7347798" y="2573641"/>
            <a:ext cx="114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Dispatch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45439B-DFBD-CE13-E8D8-618A03249C0B}"/>
              </a:ext>
            </a:extLst>
          </p:cNvPr>
          <p:cNvGrpSpPr/>
          <p:nvPr/>
        </p:nvGrpSpPr>
        <p:grpSpPr>
          <a:xfrm>
            <a:off x="8455316" y="1655704"/>
            <a:ext cx="3059300" cy="1705598"/>
            <a:chOff x="4250603" y="4082453"/>
            <a:chExt cx="3059300" cy="166151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2E23956-44F8-43A8-8EC4-3FCA5839B878}"/>
                </a:ext>
              </a:extLst>
            </p:cNvPr>
            <p:cNvSpPr/>
            <p:nvPr/>
          </p:nvSpPr>
          <p:spPr>
            <a:xfrm>
              <a:off x="4250603" y="4082453"/>
              <a:ext cx="3059300" cy="16615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6F359B7-5235-49CC-B3EE-62568EE19672}"/>
                </a:ext>
              </a:extLst>
            </p:cNvPr>
            <p:cNvSpPr txBox="1"/>
            <p:nvPr/>
          </p:nvSpPr>
          <p:spPr>
            <a:xfrm>
              <a:off x="4250603" y="4128454"/>
              <a:ext cx="849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NPU</a:t>
              </a:r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26A70E3-A3DC-42CE-AC3B-1ABD17013287}"/>
                </a:ext>
              </a:extLst>
            </p:cNvPr>
            <p:cNvSpPr/>
            <p:nvPr/>
          </p:nvSpPr>
          <p:spPr>
            <a:xfrm>
              <a:off x="4785167" y="4528577"/>
              <a:ext cx="553150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A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C1C6197-AA66-486C-BC56-1C1C3B44B186}"/>
                </a:ext>
              </a:extLst>
            </p:cNvPr>
            <p:cNvSpPr/>
            <p:nvPr/>
          </p:nvSpPr>
          <p:spPr>
            <a:xfrm>
              <a:off x="5385351" y="4528577"/>
              <a:ext cx="553150" cy="369332"/>
            </a:xfrm>
            <a:prstGeom prst="rect">
              <a:avLst/>
            </a:prstGeom>
            <a:solidFill>
              <a:srgbClr val="F49F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75B38A94-620A-4DAB-B377-3CB00D9730F2}"/>
                </a:ext>
              </a:extLst>
            </p:cNvPr>
            <p:cNvSpPr/>
            <p:nvPr/>
          </p:nvSpPr>
          <p:spPr>
            <a:xfrm>
              <a:off x="5993612" y="4528577"/>
              <a:ext cx="553150" cy="369332"/>
            </a:xfrm>
            <a:prstGeom prst="rect">
              <a:avLst/>
            </a:prstGeom>
            <a:solidFill>
              <a:srgbClr val="F49F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435C2B0-C170-4751-8E7B-1B254B05B1C7}"/>
                </a:ext>
              </a:extLst>
            </p:cNvPr>
            <p:cNvSpPr/>
            <p:nvPr/>
          </p:nvSpPr>
          <p:spPr>
            <a:xfrm>
              <a:off x="6586926" y="4528577"/>
              <a:ext cx="553150" cy="369332"/>
            </a:xfrm>
            <a:prstGeom prst="rect">
              <a:avLst/>
            </a:prstGeom>
            <a:solidFill>
              <a:srgbClr val="F49F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6C7D7590-C30C-4604-9F75-3D3F8274DA2E}"/>
                </a:ext>
              </a:extLst>
            </p:cNvPr>
            <p:cNvCxnSpPr>
              <a:cxnSpLocks/>
              <a:stCxn id="18" idx="2"/>
              <a:endCxn id="74" idx="0"/>
            </p:cNvCxnSpPr>
            <p:nvPr/>
          </p:nvCxnSpPr>
          <p:spPr>
            <a:xfrm>
              <a:off x="5061742" y="4897909"/>
              <a:ext cx="0" cy="385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C253151C-744A-442A-B9EB-EE8BFB828C7B}"/>
                </a:ext>
              </a:extLst>
            </p:cNvPr>
            <p:cNvSpPr txBox="1"/>
            <p:nvPr/>
          </p:nvSpPr>
          <p:spPr>
            <a:xfrm>
              <a:off x="4386997" y="5283281"/>
              <a:ext cx="134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Execution</a:t>
              </a:r>
              <a:endParaRPr lang="zh-CN" altLang="en-US" dirty="0"/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CABF80EE-6FA9-4DD3-B82F-06A371BB7B43}"/>
              </a:ext>
            </a:extLst>
          </p:cNvPr>
          <p:cNvSpPr txBox="1"/>
          <p:nvPr/>
        </p:nvSpPr>
        <p:spPr>
          <a:xfrm>
            <a:off x="5858327" y="2930864"/>
            <a:ext cx="14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Compilation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1" name="爆炸形: 8 pt  80">
            <a:extLst>
              <a:ext uri="{FF2B5EF4-FFF2-40B4-BE49-F238E27FC236}">
                <a16:creationId xmlns:a16="http://schemas.microsoft.com/office/drawing/2014/main" id="{88A79CCE-1364-4333-902F-B5AC02C2BBE2}"/>
              </a:ext>
            </a:extLst>
          </p:cNvPr>
          <p:cNvSpPr/>
          <p:nvPr/>
        </p:nvSpPr>
        <p:spPr>
          <a:xfrm>
            <a:off x="6781435" y="3395687"/>
            <a:ext cx="2379374" cy="1188559"/>
          </a:xfrm>
          <a:prstGeom prst="irregularSeal1">
            <a:avLst/>
          </a:prstGeom>
          <a:solidFill>
            <a:srgbClr val="F9CFC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CPU bottleneck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D7472A-FD19-DC7F-A743-945F1ABEE7D5}"/>
              </a:ext>
            </a:extLst>
          </p:cNvPr>
          <p:cNvSpPr txBox="1"/>
          <p:nvPr/>
        </p:nvSpPr>
        <p:spPr>
          <a:xfrm>
            <a:off x="6781435" y="4572438"/>
            <a:ext cx="23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External interference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DCA527-7657-246B-67A3-E142BB334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271" y="5017030"/>
            <a:ext cx="842400" cy="7724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B45260F-6A21-FE58-7036-954E6E39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65" y="4941770"/>
            <a:ext cx="842400" cy="8424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D3C4FF3-FDCC-0D81-EE34-78E6F6D8C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727" y="4994833"/>
            <a:ext cx="842951" cy="84295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241BD05-A8DD-6DC7-2DF9-F060B28F690E}"/>
              </a:ext>
            </a:extLst>
          </p:cNvPr>
          <p:cNvSpPr txBox="1"/>
          <p:nvPr/>
        </p:nvSpPr>
        <p:spPr>
          <a:xfrm>
            <a:off x="5918009" y="5846767"/>
            <a:ext cx="134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Garage collection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E4175E-4350-9481-315D-B97B93B9D5CA}"/>
              </a:ext>
            </a:extLst>
          </p:cNvPr>
          <p:cNvSpPr txBox="1"/>
          <p:nvPr/>
        </p:nvSpPr>
        <p:spPr>
          <a:xfrm>
            <a:off x="7170457" y="5844717"/>
            <a:ext cx="134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Performance monitor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679523F-BC0E-5B5F-F7A1-4BB5E5F8C99C}"/>
              </a:ext>
            </a:extLst>
          </p:cNvPr>
          <p:cNvSpPr txBox="1"/>
          <p:nvPr/>
        </p:nvSpPr>
        <p:spPr>
          <a:xfrm>
            <a:off x="8491226" y="5844717"/>
            <a:ext cx="134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Environment configuration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017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0E39E8C-6779-4642-857A-F49B6F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8D630FB-0ED9-3A68-77A4-6A981AC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5005168" cy="705600"/>
          </a:xfrm>
        </p:spPr>
        <p:txBody>
          <a:bodyPr/>
          <a:lstStyle/>
          <a:p>
            <a:r>
              <a:rPr lang="en-US" altLang="zh-CN" sz="2800" dirty="0"/>
              <a:t>Computation Analysis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FF76A4-EC5E-B500-D205-F4272A7189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F28946A-0E21-4E01-967D-1382CD55B2C3}"/>
              </a:ext>
            </a:extLst>
          </p:cNvPr>
          <p:cNvCxnSpPr>
            <a:cxnSpLocks/>
          </p:cNvCxnSpPr>
          <p:nvPr/>
        </p:nvCxnSpPr>
        <p:spPr>
          <a:xfrm>
            <a:off x="3506496" y="1053729"/>
            <a:ext cx="7467" cy="50923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7453F85-E497-4C99-97BE-6A8B6E02C7EF}"/>
              </a:ext>
            </a:extLst>
          </p:cNvPr>
          <p:cNvGrpSpPr/>
          <p:nvPr/>
        </p:nvGrpSpPr>
        <p:grpSpPr>
          <a:xfrm>
            <a:off x="508000" y="1168700"/>
            <a:ext cx="2515365" cy="4918887"/>
            <a:chOff x="2147943" y="1136859"/>
            <a:chExt cx="2515365" cy="4918887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71AB7DD-D583-4E04-94A4-BE0ECFFA1328}"/>
                </a:ext>
              </a:extLst>
            </p:cNvPr>
            <p:cNvSpPr/>
            <p:nvPr/>
          </p:nvSpPr>
          <p:spPr>
            <a:xfrm>
              <a:off x="2147943" y="3167165"/>
              <a:ext cx="2515365" cy="2888581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4A03A07F-CDA4-47A7-AACC-A3D14EF55A56}"/>
                </a:ext>
              </a:extLst>
            </p:cNvPr>
            <p:cNvSpPr/>
            <p:nvPr/>
          </p:nvSpPr>
          <p:spPr>
            <a:xfrm>
              <a:off x="2147943" y="1154552"/>
              <a:ext cx="2515365" cy="1750615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9EC77B60-CFB0-495E-8B73-F0AC324F9884}"/>
                </a:ext>
              </a:extLst>
            </p:cNvPr>
            <p:cNvSpPr/>
            <p:nvPr/>
          </p:nvSpPr>
          <p:spPr>
            <a:xfrm>
              <a:off x="2317327" y="1559597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Parallel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1DBD81B2-7908-4E38-9283-B77858889526}"/>
                </a:ext>
              </a:extLst>
            </p:cNvPr>
            <p:cNvSpPr/>
            <p:nvPr/>
          </p:nvSpPr>
          <p:spPr>
            <a:xfrm>
              <a:off x="2317327" y="3601770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I/O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CB4B6474-19E8-4145-92FB-5D447D51CF71}"/>
                </a:ext>
              </a:extLst>
            </p:cNvPr>
            <p:cNvSpPr/>
            <p:nvPr/>
          </p:nvSpPr>
          <p:spPr>
            <a:xfrm>
              <a:off x="2317325" y="4836198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Comp Analysis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127BDD37-5B26-4495-8C46-5C8C1B4D4550}"/>
                </a:ext>
              </a:extLst>
            </p:cNvPr>
            <p:cNvSpPr/>
            <p:nvPr/>
          </p:nvSpPr>
          <p:spPr>
            <a:xfrm>
              <a:off x="2317325" y="5453412"/>
              <a:ext cx="2174410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Comm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E77E3E5A-4515-4A26-8B42-713B592A70D2}"/>
                </a:ext>
              </a:extLst>
            </p:cNvPr>
            <p:cNvCxnSpPr>
              <a:cxnSpLocks/>
              <a:stCxn id="31" idx="2"/>
              <a:endCxn id="37" idx="0"/>
            </p:cNvCxnSpPr>
            <p:nvPr/>
          </p:nvCxnSpPr>
          <p:spPr>
            <a:xfrm>
              <a:off x="3406517" y="2041810"/>
              <a:ext cx="0" cy="22601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D2D17458-463A-4BD0-A45E-3C7B2E569E59}"/>
                </a:ext>
              </a:extLst>
            </p:cNvPr>
            <p:cNvSpPr/>
            <p:nvPr/>
          </p:nvSpPr>
          <p:spPr>
            <a:xfrm>
              <a:off x="2317326" y="421898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CPU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5251924-7991-4E09-AE25-8A6935A5254B}"/>
                </a:ext>
              </a:extLst>
            </p:cNvPr>
            <p:cNvSpPr/>
            <p:nvPr/>
          </p:nvSpPr>
          <p:spPr>
            <a:xfrm>
              <a:off x="2317327" y="226782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Critical Path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7242FBA-32C5-49FE-9594-F4EAA57FD2A2}"/>
                </a:ext>
              </a:extLst>
            </p:cNvPr>
            <p:cNvSpPr txBox="1"/>
            <p:nvPr/>
          </p:nvSpPr>
          <p:spPr>
            <a:xfrm>
              <a:off x="2267204" y="1136859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bg1">
                      <a:lumMod val="65000"/>
                    </a:schemeClr>
                  </a:solidFill>
                </a:rPr>
                <a:t>Inter-op</a:t>
              </a:r>
              <a:endParaRPr lang="zh-CN" altLang="en-US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2467E4E-2E04-49D3-828A-95218F9C2B03}"/>
                </a:ext>
              </a:extLst>
            </p:cNvPr>
            <p:cNvSpPr txBox="1"/>
            <p:nvPr/>
          </p:nvSpPr>
          <p:spPr>
            <a:xfrm>
              <a:off x="2264170" y="3198721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DD25B3B6-AC39-40A7-80D7-56F0C235B60B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>
            <a:xfrm>
              <a:off x="3405626" y="2905167"/>
              <a:ext cx="0" cy="2619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内容占位符 12">
            <a:extLst>
              <a:ext uri="{FF2B5EF4-FFF2-40B4-BE49-F238E27FC236}">
                <a16:creationId xmlns:a16="http://schemas.microsoft.com/office/drawing/2014/main" id="{44485573-752B-47DF-BD65-63596BF9004C}"/>
              </a:ext>
            </a:extLst>
          </p:cNvPr>
          <p:cNvSpPr txBox="1">
            <a:spLocks/>
          </p:cNvSpPr>
          <p:nvPr/>
        </p:nvSpPr>
        <p:spPr>
          <a:xfrm>
            <a:off x="4195835" y="1052657"/>
            <a:ext cx="6988766" cy="157624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Computation Bottleneck </a:t>
            </a:r>
          </a:p>
          <a:p>
            <a:pPr lvl="1"/>
            <a:r>
              <a:rPr lang="en-US" altLang="zh-CN" sz="2000" dirty="0"/>
              <a:t>Different compute units (AICPU, AICore</a:t>
            </a:r>
            <a:r>
              <a:rPr lang="zh-CN" altLang="en-US" sz="2000" dirty="0"/>
              <a:t> </a:t>
            </a:r>
            <a:r>
              <a:rPr lang="en-US" altLang="zh-CN" sz="2000" dirty="0"/>
              <a:t>Cube/Vector)</a:t>
            </a:r>
          </a:p>
          <a:p>
            <a:pPr lvl="1"/>
            <a:r>
              <a:rPr lang="en-US" altLang="zh-CN" sz="2000" dirty="0"/>
              <a:t>Roofline model analysis (arithmetic, memory)</a:t>
            </a:r>
          </a:p>
          <a:p>
            <a:pPr lvl="1"/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DEAC2E-F4B6-4BD6-747A-EFD6513C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28" y="3845135"/>
            <a:ext cx="3524474" cy="1948180"/>
          </a:xfrm>
          <a:prstGeom prst="rect">
            <a:avLst/>
          </a:prstGeom>
        </p:spPr>
      </p:pic>
      <p:sp>
        <p:nvSpPr>
          <p:cNvPr id="2" name="左大括号 1">
            <a:extLst>
              <a:ext uri="{FF2B5EF4-FFF2-40B4-BE49-F238E27FC236}">
                <a16:creationId xmlns:a16="http://schemas.microsoft.com/office/drawing/2014/main" id="{E7FF7B9E-20AD-3AC0-F497-D3D054914432}"/>
              </a:ext>
            </a:extLst>
          </p:cNvPr>
          <p:cNvSpPr/>
          <p:nvPr/>
        </p:nvSpPr>
        <p:spPr>
          <a:xfrm>
            <a:off x="4678172" y="3343626"/>
            <a:ext cx="220595" cy="20037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F9E2740-31EF-C1C4-B860-2298AA2DA998}"/>
              </a:ext>
            </a:extLst>
          </p:cNvPr>
          <p:cNvSpPr/>
          <p:nvPr/>
        </p:nvSpPr>
        <p:spPr>
          <a:xfrm>
            <a:off x="4982874" y="3353482"/>
            <a:ext cx="1044000" cy="3960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AICPU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0B3A33B-79BE-C904-206A-98C3D2B5BB51}"/>
              </a:ext>
            </a:extLst>
          </p:cNvPr>
          <p:cNvSpPr/>
          <p:nvPr/>
        </p:nvSpPr>
        <p:spPr>
          <a:xfrm>
            <a:off x="4982874" y="4147496"/>
            <a:ext cx="1044000" cy="3960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Vector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DCBF6B7-9706-DC34-468C-56C146B7B559}"/>
              </a:ext>
            </a:extLst>
          </p:cNvPr>
          <p:cNvSpPr/>
          <p:nvPr/>
        </p:nvSpPr>
        <p:spPr>
          <a:xfrm>
            <a:off x="6405027" y="3361356"/>
            <a:ext cx="1933219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Eliminate or replace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ED9E145-F287-726C-9512-836F68546F95}"/>
              </a:ext>
            </a:extLst>
          </p:cNvPr>
          <p:cNvSpPr/>
          <p:nvPr/>
        </p:nvSpPr>
        <p:spPr>
          <a:xfrm>
            <a:off x="4982874" y="4941510"/>
            <a:ext cx="1044000" cy="3960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Cube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F80041A-E783-2D74-2E93-028BA693AE22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6026874" y="3551482"/>
            <a:ext cx="378153" cy="78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72A9AAA-2975-52E8-0ED9-8C720B335812}"/>
              </a:ext>
            </a:extLst>
          </p:cNvPr>
          <p:cNvCxnSpPr>
            <a:cxnSpLocks/>
            <a:stCxn id="8" idx="3"/>
            <a:endCxn id="42" idx="1"/>
          </p:cNvCxnSpPr>
          <p:nvPr/>
        </p:nvCxnSpPr>
        <p:spPr>
          <a:xfrm>
            <a:off x="6026874" y="4345496"/>
            <a:ext cx="378152" cy="3980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E04D477-9FB7-9947-EC56-68AC617C4009}"/>
              </a:ext>
            </a:extLst>
          </p:cNvPr>
          <p:cNvCxnSpPr>
            <a:cxnSpLocks/>
            <a:stCxn id="12" idx="3"/>
            <a:endCxn id="42" idx="1"/>
          </p:cNvCxnSpPr>
          <p:nvPr/>
        </p:nvCxnSpPr>
        <p:spPr>
          <a:xfrm flipV="1">
            <a:off x="6026874" y="4743510"/>
            <a:ext cx="378152" cy="39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EA1CEB86-F767-A0E8-BFB1-98DB668BC016}"/>
              </a:ext>
            </a:extLst>
          </p:cNvPr>
          <p:cNvSpPr/>
          <p:nvPr/>
        </p:nvSpPr>
        <p:spPr>
          <a:xfrm>
            <a:off x="6405026" y="4545510"/>
            <a:ext cx="1933219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Roofline model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2C7359A-938B-1373-DC84-F741371D0255}"/>
              </a:ext>
            </a:extLst>
          </p:cNvPr>
          <p:cNvSpPr/>
          <p:nvPr/>
        </p:nvSpPr>
        <p:spPr>
          <a:xfrm>
            <a:off x="3722645" y="4147496"/>
            <a:ext cx="883983" cy="39600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N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2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D500-A31C-1245-B23B-5AB00F3EF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EE8428DB-74A0-CB03-8C57-91DD72D414D7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323306C4-EF5B-64D3-9101-85DB9C1A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DC7B54E9-12CA-431C-70AC-A62395C3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5005168" cy="705600"/>
          </a:xfrm>
        </p:spPr>
        <p:txBody>
          <a:bodyPr/>
          <a:lstStyle/>
          <a:p>
            <a:r>
              <a:rPr lang="en-US" altLang="zh-CN" sz="2800" dirty="0"/>
              <a:t>Communication Analysis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D5A6337-A9F6-2671-1FBF-2C03FFB2D1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76C8ED-6EBF-6E75-1860-0F0C9174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90" y="1591438"/>
            <a:ext cx="5806912" cy="2091931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03BCE9E-AEA7-4013-BF97-F15EA21B2458}"/>
              </a:ext>
            </a:extLst>
          </p:cNvPr>
          <p:cNvCxnSpPr>
            <a:cxnSpLocks/>
          </p:cNvCxnSpPr>
          <p:nvPr/>
        </p:nvCxnSpPr>
        <p:spPr>
          <a:xfrm>
            <a:off x="3506496" y="1053729"/>
            <a:ext cx="7467" cy="50923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812A3E1-7F4A-4F9B-B377-E214B8EB6E9E}"/>
              </a:ext>
            </a:extLst>
          </p:cNvPr>
          <p:cNvGrpSpPr/>
          <p:nvPr/>
        </p:nvGrpSpPr>
        <p:grpSpPr>
          <a:xfrm>
            <a:off x="508000" y="1168700"/>
            <a:ext cx="2515365" cy="4918887"/>
            <a:chOff x="2147943" y="1136859"/>
            <a:chExt cx="2515365" cy="4918887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A0F2455-B057-4394-A31A-67894618539A}"/>
                </a:ext>
              </a:extLst>
            </p:cNvPr>
            <p:cNvSpPr/>
            <p:nvPr/>
          </p:nvSpPr>
          <p:spPr>
            <a:xfrm>
              <a:off x="2147943" y="3167165"/>
              <a:ext cx="2515365" cy="2888581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A7E23A85-97D3-4494-B432-D5F1574F4AFD}"/>
                </a:ext>
              </a:extLst>
            </p:cNvPr>
            <p:cNvSpPr/>
            <p:nvPr/>
          </p:nvSpPr>
          <p:spPr>
            <a:xfrm>
              <a:off x="2147943" y="1154552"/>
              <a:ext cx="2515365" cy="1750615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3FEA1337-A6FE-46AA-A17B-357435A0CE92}"/>
                </a:ext>
              </a:extLst>
            </p:cNvPr>
            <p:cNvSpPr/>
            <p:nvPr/>
          </p:nvSpPr>
          <p:spPr>
            <a:xfrm>
              <a:off x="2317327" y="1559597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Parallel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0804CAF-0A6F-4572-83E3-B960FEF667A9}"/>
                </a:ext>
              </a:extLst>
            </p:cNvPr>
            <p:cNvSpPr/>
            <p:nvPr/>
          </p:nvSpPr>
          <p:spPr>
            <a:xfrm>
              <a:off x="2317327" y="3601770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I/O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4596CE08-C8FB-4C40-A323-4D9D08E13523}"/>
                </a:ext>
              </a:extLst>
            </p:cNvPr>
            <p:cNvSpPr/>
            <p:nvPr/>
          </p:nvSpPr>
          <p:spPr>
            <a:xfrm>
              <a:off x="2317325" y="4836198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Comp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36978EE7-F9DB-49E4-AAD6-98E542828AB9}"/>
                </a:ext>
              </a:extLst>
            </p:cNvPr>
            <p:cNvSpPr/>
            <p:nvPr/>
          </p:nvSpPr>
          <p:spPr>
            <a:xfrm>
              <a:off x="2317325" y="5453412"/>
              <a:ext cx="2174410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Comm Analysis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85971A8C-42B6-4541-870C-02E28CA48314}"/>
                </a:ext>
              </a:extLst>
            </p:cNvPr>
            <p:cNvCxnSpPr>
              <a:cxnSpLocks/>
              <a:stCxn id="49" idx="2"/>
              <a:endCxn id="55" idx="0"/>
            </p:cNvCxnSpPr>
            <p:nvPr/>
          </p:nvCxnSpPr>
          <p:spPr>
            <a:xfrm>
              <a:off x="3406517" y="2041810"/>
              <a:ext cx="0" cy="22601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A7467A43-8396-449B-930E-704841823BB5}"/>
                </a:ext>
              </a:extLst>
            </p:cNvPr>
            <p:cNvSpPr/>
            <p:nvPr/>
          </p:nvSpPr>
          <p:spPr>
            <a:xfrm>
              <a:off x="2317326" y="421898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CPU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18F1FEC2-D120-4E2E-9BBA-7EA281F6F68A}"/>
                </a:ext>
              </a:extLst>
            </p:cNvPr>
            <p:cNvSpPr/>
            <p:nvPr/>
          </p:nvSpPr>
          <p:spPr>
            <a:xfrm>
              <a:off x="2317327" y="2267824"/>
              <a:ext cx="2178379" cy="482213"/>
            </a:xfrm>
            <a:prstGeom prst="roundRect">
              <a:avLst/>
            </a:prstGeom>
            <a:solidFill>
              <a:srgbClr val="F8CE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Critical Path Analysis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899C611-E9BD-40E4-A69F-75D40E06B285}"/>
                </a:ext>
              </a:extLst>
            </p:cNvPr>
            <p:cNvSpPr txBox="1"/>
            <p:nvPr/>
          </p:nvSpPr>
          <p:spPr>
            <a:xfrm>
              <a:off x="2267204" y="1136859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bg1">
                      <a:lumMod val="65000"/>
                    </a:schemeClr>
                  </a:solidFill>
                </a:rPr>
                <a:t>Inter-op</a:t>
              </a:r>
              <a:endParaRPr lang="zh-CN" altLang="en-US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0F9CF05D-8DAB-4B53-9E8D-1CC4AA28F3A1}"/>
                </a:ext>
              </a:extLst>
            </p:cNvPr>
            <p:cNvSpPr txBox="1"/>
            <p:nvPr/>
          </p:nvSpPr>
          <p:spPr>
            <a:xfrm>
              <a:off x="2264170" y="3198721"/>
              <a:ext cx="2278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</a:p>
          </p:txBody>
        </p: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82E59768-39BC-4CAF-922E-25E0E86A706E}"/>
                </a:ext>
              </a:extLst>
            </p:cNvPr>
            <p:cNvCxnSpPr>
              <a:cxnSpLocks/>
              <a:stCxn id="42" idx="2"/>
              <a:endCxn id="29" idx="0"/>
            </p:cNvCxnSpPr>
            <p:nvPr/>
          </p:nvCxnSpPr>
          <p:spPr>
            <a:xfrm>
              <a:off x="3405626" y="2905167"/>
              <a:ext cx="0" cy="2619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内容占位符 12">
            <a:extLst>
              <a:ext uri="{FF2B5EF4-FFF2-40B4-BE49-F238E27FC236}">
                <a16:creationId xmlns:a16="http://schemas.microsoft.com/office/drawing/2014/main" id="{D60727ED-714B-4F40-B28F-5B66926CFF31}"/>
              </a:ext>
            </a:extLst>
          </p:cNvPr>
          <p:cNvSpPr txBox="1">
            <a:spLocks/>
          </p:cNvSpPr>
          <p:nvPr/>
        </p:nvSpPr>
        <p:spPr>
          <a:xfrm>
            <a:off x="4195835" y="1052657"/>
            <a:ext cx="6988766" cy="294342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4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u="none" strike="noStrike" kern="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2400" dirty="0">
                <a:solidFill>
                  <a:srgbClr val="000000"/>
                </a:solidFill>
              </a:rPr>
              <a:t>Synchronization + Transmission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1EAB8E5-FFEB-C424-3AEE-22BBCC377EC8}"/>
              </a:ext>
            </a:extLst>
          </p:cNvPr>
          <p:cNvSpPr/>
          <p:nvPr/>
        </p:nvSpPr>
        <p:spPr>
          <a:xfrm>
            <a:off x="4802528" y="4115824"/>
            <a:ext cx="1919888" cy="432000"/>
          </a:xfrm>
          <a:prstGeom prst="roundRect">
            <a:avLst/>
          </a:prstGeom>
          <a:solidFill>
            <a:srgbClr val="E2F0D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Synchronization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9E13D5C-48F3-2209-8842-F472B088EF10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 flipH="1">
            <a:off x="4766677" y="4547824"/>
            <a:ext cx="995795" cy="254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48EF362-4979-C713-10CC-E0E58270F8B4}"/>
              </a:ext>
            </a:extLst>
          </p:cNvPr>
          <p:cNvSpPr/>
          <p:nvPr/>
        </p:nvSpPr>
        <p:spPr>
          <a:xfrm>
            <a:off x="8808742" y="4115824"/>
            <a:ext cx="1919888" cy="432000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Transmission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39E8654-C8FE-A365-65E5-2CBF4AC027D7}"/>
              </a:ext>
            </a:extLst>
          </p:cNvPr>
          <p:cNvSpPr/>
          <p:nvPr/>
        </p:nvSpPr>
        <p:spPr>
          <a:xfrm>
            <a:off x="4044696" y="4802654"/>
            <a:ext cx="1443961" cy="540000"/>
          </a:xfrm>
          <a:prstGeom prst="roundRect">
            <a:avLst/>
          </a:prstGeom>
          <a:solidFill>
            <a:srgbClr val="E2F0D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Slow computation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F507A4E1-7C9E-4B57-9085-16E5247B14CB}"/>
              </a:ext>
            </a:extLst>
          </p:cNvPr>
          <p:cNvSpPr/>
          <p:nvPr/>
        </p:nvSpPr>
        <p:spPr>
          <a:xfrm>
            <a:off x="6178162" y="4802654"/>
            <a:ext cx="1443961" cy="540000"/>
          </a:xfrm>
          <a:prstGeom prst="roundRect">
            <a:avLst/>
          </a:prstGeom>
          <a:solidFill>
            <a:srgbClr val="E2F0D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kern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Slow CPU scheduling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0C4DFD6-CED1-9643-DD5C-6796DA4A1F0F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5762472" y="4547824"/>
            <a:ext cx="1137671" cy="254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AE78379-86B8-C430-3620-DCBC5BDBA666}"/>
              </a:ext>
            </a:extLst>
          </p:cNvPr>
          <p:cNvCxnSpPr>
            <a:cxnSpLocks/>
            <a:stCxn id="12" idx="2"/>
            <a:endCxn id="34" idx="0"/>
          </p:cNvCxnSpPr>
          <p:nvPr/>
        </p:nvCxnSpPr>
        <p:spPr>
          <a:xfrm flipH="1">
            <a:off x="8866509" y="4547824"/>
            <a:ext cx="902177" cy="254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AA86551F-D1E6-23A5-A923-E08AF9E43595}"/>
              </a:ext>
            </a:extLst>
          </p:cNvPr>
          <p:cNvSpPr/>
          <p:nvPr/>
        </p:nvSpPr>
        <p:spPr>
          <a:xfrm>
            <a:off x="8144528" y="4802654"/>
            <a:ext cx="1443961" cy="540000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Bandwidth limit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5866A8F-5771-38A8-037E-3CBF1467B1B4}"/>
              </a:ext>
            </a:extLst>
          </p:cNvPr>
          <p:cNvSpPr/>
          <p:nvPr/>
        </p:nvSpPr>
        <p:spPr>
          <a:xfrm>
            <a:off x="10093122" y="4802654"/>
            <a:ext cx="1590878" cy="540000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Bandwidth underutilization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0C37B911-2336-E3E6-78E8-F641F2C77A1D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>
            <a:off x="9768686" y="4547824"/>
            <a:ext cx="1119875" cy="2548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10C30F84-B886-4840-1293-2110ADE07C10}"/>
              </a:ext>
            </a:extLst>
          </p:cNvPr>
          <p:cNvSpPr txBox="1"/>
          <p:nvPr/>
        </p:nvSpPr>
        <p:spPr>
          <a:xfrm>
            <a:off x="8193314" y="6071307"/>
            <a:ext cx="3998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i="1" dirty="0">
                <a:solidFill>
                  <a:srgbClr val="7030A0"/>
                </a:solidFill>
                <a:latin typeface="Arial"/>
                <a:ea typeface="微软雅黑"/>
              </a:rPr>
              <a:t>Detailed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causes can be found in the paper.</a:t>
            </a:r>
            <a:endParaRPr kumimoji="0" lang="zh-CN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3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A93E-879A-DB00-F94F-1EF8180A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7F9A585-141B-243B-33B2-2A63AC3B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5600"/>
            <a:ext cx="10969200" cy="705600"/>
          </a:xfrm>
        </p:spPr>
        <p:txBody>
          <a:bodyPr/>
          <a:lstStyle/>
          <a:p>
            <a:r>
              <a:rPr lang="en-US" altLang="zh-CN" sz="2800" b="1" i="1" dirty="0"/>
              <a:t>Hermes</a:t>
            </a:r>
            <a:r>
              <a:rPr lang="zh-CN" altLang="en-US" sz="2800" dirty="0"/>
              <a:t> </a:t>
            </a:r>
            <a:r>
              <a:rPr lang="en-US" altLang="zh-CN" sz="2800" dirty="0"/>
              <a:t>System Design</a:t>
            </a:r>
            <a:endParaRPr lang="zh-CN" altLang="en-US" sz="2800" dirty="0"/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52D0DF39-AB48-965B-6C55-5BBA620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71" y="6463877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3D94209-057A-4F45-A66F-81B1DA6BE3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169" name="矩形: 圆角 168">
            <a:extLst>
              <a:ext uri="{FF2B5EF4-FFF2-40B4-BE49-F238E27FC236}">
                <a16:creationId xmlns:a16="http://schemas.microsoft.com/office/drawing/2014/main" id="{38812850-5547-41F3-AFA0-242FF9A5CF40}"/>
              </a:ext>
            </a:extLst>
          </p:cNvPr>
          <p:cNvSpPr/>
          <p:nvPr/>
        </p:nvSpPr>
        <p:spPr>
          <a:xfrm>
            <a:off x="7244336" y="1603185"/>
            <a:ext cx="4807228" cy="360573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1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0" name="内容占位符 5">
            <a:extLst>
              <a:ext uri="{FF2B5EF4-FFF2-40B4-BE49-F238E27FC236}">
                <a16:creationId xmlns:a16="http://schemas.microsoft.com/office/drawing/2014/main" id="{E2BBF2CC-E2A1-41D7-BEFD-84F2344F9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45" y="3281106"/>
            <a:ext cx="720000" cy="720000"/>
          </a:xfrm>
          <a:prstGeom prst="rect">
            <a:avLst/>
          </a:prstGeom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FDB194C2-8C3D-40E5-A8F5-E7A03A8C033B}"/>
              </a:ext>
            </a:extLst>
          </p:cNvPr>
          <p:cNvSpPr/>
          <p:nvPr/>
        </p:nvSpPr>
        <p:spPr>
          <a:xfrm>
            <a:off x="8943912" y="1707037"/>
            <a:ext cx="288000" cy="2664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72" name="表格 171">
            <a:extLst>
              <a:ext uri="{FF2B5EF4-FFF2-40B4-BE49-F238E27FC236}">
                <a16:creationId xmlns:a16="http://schemas.microsoft.com/office/drawing/2014/main" id="{82C97FFB-694C-4506-ADD3-A455C01B5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21403"/>
              </p:ext>
            </p:extLst>
          </p:nvPr>
        </p:nvGraphicFramePr>
        <p:xfrm>
          <a:off x="7442630" y="2765350"/>
          <a:ext cx="3361104" cy="1757073"/>
        </p:xfrm>
        <a:graphic>
          <a:graphicData uri="http://schemas.openxmlformats.org/drawingml/2006/table">
            <a:tbl>
              <a:tblPr firstRow="1" bandRow="1"/>
              <a:tblGrid>
                <a:gridCol w="1120368">
                  <a:extLst>
                    <a:ext uri="{9D8B030D-6E8A-4147-A177-3AD203B41FA5}">
                      <a16:colId xmlns:a16="http://schemas.microsoft.com/office/drawing/2014/main" val="2654344088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972127086"/>
                    </a:ext>
                  </a:extLst>
                </a:gridCol>
                <a:gridCol w="1120368">
                  <a:extLst>
                    <a:ext uri="{9D8B030D-6E8A-4147-A177-3AD203B41FA5}">
                      <a16:colId xmlns:a16="http://schemas.microsoft.com/office/drawing/2014/main" val="837350567"/>
                    </a:ext>
                  </a:extLst>
                </a:gridCol>
              </a:tblGrid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Bottleneck</a:t>
                      </a:r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Cause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Optimization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08231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030028"/>
                  </a:ext>
                </a:extLst>
              </a:tr>
              <a:tr h="52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I/O</a:t>
                      </a:r>
                      <a:endParaRPr lang="zh-CN" altLang="en-US" sz="1400" b="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Slow data fetching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Cache strategy</a:t>
                      </a:r>
                      <a:endParaRPr lang="zh-CN" altLang="en-US" sz="1400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97883"/>
                  </a:ext>
                </a:extLst>
              </a:tr>
              <a:tr h="30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859673"/>
                  </a:ext>
                </a:extLst>
              </a:tr>
              <a:tr h="254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88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…</a:t>
                      </a:r>
                      <a:endParaRPr lang="zh-CN" altLang="en-US" sz="1400" b="1" dirty="0"/>
                    </a:p>
                  </a:txBody>
                  <a:tcPr marT="45721" marB="4572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120455"/>
                  </a:ext>
                </a:extLst>
              </a:tr>
            </a:tbl>
          </a:graphicData>
        </a:graphic>
      </p:graphicFrame>
      <p:sp>
        <p:nvSpPr>
          <p:cNvPr id="173" name="文本框 172">
            <a:extLst>
              <a:ext uri="{FF2B5EF4-FFF2-40B4-BE49-F238E27FC236}">
                <a16:creationId xmlns:a16="http://schemas.microsoft.com/office/drawing/2014/main" id="{F4B76302-6F23-47CA-991E-C324131D3A5A}"/>
              </a:ext>
            </a:extLst>
          </p:cNvPr>
          <p:cNvSpPr txBox="1"/>
          <p:nvPr/>
        </p:nvSpPr>
        <p:spPr>
          <a:xfrm>
            <a:off x="9203853" y="1639341"/>
            <a:ext cx="164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Optimization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FD3AF5AD-831F-47FE-A296-53DD44D4F956}"/>
              </a:ext>
            </a:extLst>
          </p:cNvPr>
          <p:cNvSpPr/>
          <p:nvPr/>
        </p:nvSpPr>
        <p:spPr>
          <a:xfrm>
            <a:off x="7856628" y="2370099"/>
            <a:ext cx="287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b="1" i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Cause-optimization match</a:t>
            </a:r>
            <a:endParaRPr lang="zh-CN" altLang="en-US" b="1" i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2706816E-CECC-4FA6-AD27-D3CCFC8D7B84}"/>
              </a:ext>
            </a:extLst>
          </p:cNvPr>
          <p:cNvSpPr/>
          <p:nvPr/>
        </p:nvSpPr>
        <p:spPr>
          <a:xfrm>
            <a:off x="7384696" y="3387984"/>
            <a:ext cx="3467364" cy="51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E061ED19-0708-4B19-92AA-6AF3E424E6BE}"/>
              </a:ext>
            </a:extLst>
          </p:cNvPr>
          <p:cNvCxnSpPr>
            <a:cxnSpLocks/>
            <a:stCxn id="175" idx="3"/>
            <a:endCxn id="170" idx="1"/>
          </p:cNvCxnSpPr>
          <p:nvPr/>
        </p:nvCxnSpPr>
        <p:spPr>
          <a:xfrm flipV="1">
            <a:off x="10852060" y="3641106"/>
            <a:ext cx="364385" cy="36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FE2CF535-336A-4E22-8C13-546BF554FE80}"/>
              </a:ext>
            </a:extLst>
          </p:cNvPr>
          <p:cNvGrpSpPr/>
          <p:nvPr/>
        </p:nvGrpSpPr>
        <p:grpSpPr>
          <a:xfrm>
            <a:off x="138126" y="1603185"/>
            <a:ext cx="3473041" cy="3626177"/>
            <a:chOff x="711421" y="1660898"/>
            <a:chExt cx="3473041" cy="3626177"/>
          </a:xfrm>
        </p:grpSpPr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D0A4DD7D-7169-4059-A5C8-236B17265C1A}"/>
                </a:ext>
              </a:extLst>
            </p:cNvPr>
            <p:cNvSpPr/>
            <p:nvPr/>
          </p:nvSpPr>
          <p:spPr>
            <a:xfrm>
              <a:off x="711421" y="1660898"/>
              <a:ext cx="3473041" cy="3626177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矩形: 圆角 183">
              <a:extLst>
                <a:ext uri="{FF2B5EF4-FFF2-40B4-BE49-F238E27FC236}">
                  <a16:creationId xmlns:a16="http://schemas.microsoft.com/office/drawing/2014/main" id="{DC2A1C93-8751-4186-A3A6-F3BA8A4A88E4}"/>
                </a:ext>
              </a:extLst>
            </p:cNvPr>
            <p:cNvSpPr/>
            <p:nvPr/>
          </p:nvSpPr>
          <p:spPr>
            <a:xfrm>
              <a:off x="887289" y="3051706"/>
              <a:ext cx="3148492" cy="2090471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endParaRPr lang="en-US" altLang="zh-CN" sz="80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:a16="http://schemas.microsoft.com/office/drawing/2014/main" id="{4C730AE9-1A4E-45A9-AB99-2E6EDBF6589C}"/>
                </a:ext>
              </a:extLst>
            </p:cNvPr>
            <p:cNvSpPr/>
            <p:nvPr/>
          </p:nvSpPr>
          <p:spPr>
            <a:xfrm>
              <a:off x="1017448" y="3216542"/>
              <a:ext cx="1178018" cy="409577"/>
            </a:xfrm>
            <a:prstGeom prst="roundRect">
              <a:avLst/>
            </a:prstGeom>
            <a:solidFill>
              <a:srgbClr val="E2F0D9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Host</a:t>
              </a:r>
            </a:p>
          </p:txBody>
        </p:sp>
        <p:sp>
          <p:nvSpPr>
            <p:cNvPr id="186" name="矩形: 圆角 185">
              <a:extLst>
                <a:ext uri="{FF2B5EF4-FFF2-40B4-BE49-F238E27FC236}">
                  <a16:creationId xmlns:a16="http://schemas.microsoft.com/office/drawing/2014/main" id="{68AD04A3-EFED-47B6-8D64-24512695783C}"/>
                </a:ext>
              </a:extLst>
            </p:cNvPr>
            <p:cNvSpPr/>
            <p:nvPr/>
          </p:nvSpPr>
          <p:spPr>
            <a:xfrm>
              <a:off x="1016321" y="4329351"/>
              <a:ext cx="1178018" cy="409575"/>
            </a:xfrm>
            <a:prstGeom prst="roundRect">
              <a:avLst/>
            </a:prstGeom>
            <a:solidFill>
              <a:srgbClr val="DEEBF7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Network</a:t>
              </a:r>
            </a:p>
          </p:txBody>
        </p:sp>
        <p:sp>
          <p:nvSpPr>
            <p:cNvPr id="187" name="矩形: 圆角 186">
              <a:extLst>
                <a:ext uri="{FF2B5EF4-FFF2-40B4-BE49-F238E27FC236}">
                  <a16:creationId xmlns:a16="http://schemas.microsoft.com/office/drawing/2014/main" id="{9ABC6A9D-6BD5-4B18-9319-05181DC4F2BE}"/>
                </a:ext>
              </a:extLst>
            </p:cNvPr>
            <p:cNvSpPr/>
            <p:nvPr/>
          </p:nvSpPr>
          <p:spPr>
            <a:xfrm>
              <a:off x="1016321" y="3765065"/>
              <a:ext cx="1178018" cy="409577"/>
            </a:xfrm>
            <a:prstGeom prst="roundRect">
              <a:avLst/>
            </a:prstGeom>
            <a:solidFill>
              <a:srgbClr val="F2B4C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15823"/>
              <a:r>
                <a:rPr lang="en-US" altLang="zh-CN" sz="1600" b="1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Device</a:t>
              </a: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CD010130-492E-4B12-BDBC-F35332A8D107}"/>
                </a:ext>
              </a:extLst>
            </p:cNvPr>
            <p:cNvSpPr/>
            <p:nvPr/>
          </p:nvSpPr>
          <p:spPr>
            <a:xfrm>
              <a:off x="1531423" y="2203911"/>
              <a:ext cx="1860224" cy="5769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Lightweight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Monitor</a:t>
              </a:r>
            </a:p>
          </p:txBody>
        </p: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7377DBFE-CC0F-48D4-B128-9B16C07DA9CF}"/>
                </a:ext>
              </a:extLst>
            </p:cNvPr>
            <p:cNvCxnSpPr>
              <a:cxnSpLocks/>
              <a:stCxn id="188" idx="2"/>
              <a:endCxn id="184" idx="0"/>
            </p:cNvCxnSpPr>
            <p:nvPr/>
          </p:nvCxnSpPr>
          <p:spPr>
            <a:xfrm>
              <a:off x="2461535" y="2780822"/>
              <a:ext cx="0" cy="270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00716A50-DC05-443E-AB01-EF7E7914531E}"/>
                </a:ext>
              </a:extLst>
            </p:cNvPr>
            <p:cNvSpPr/>
            <p:nvPr/>
          </p:nvSpPr>
          <p:spPr>
            <a:xfrm>
              <a:off x="1168400" y="4751820"/>
              <a:ext cx="2670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Fine-grained Profiling </a:t>
              </a:r>
              <a:endParaRPr lang="zh-CN" altLang="en-US" b="1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81745163-C3C7-427B-847E-8B0A2C68EFEC}"/>
                </a:ext>
              </a:extLst>
            </p:cNvPr>
            <p:cNvSpPr/>
            <p:nvPr/>
          </p:nvSpPr>
          <p:spPr>
            <a:xfrm>
              <a:off x="1762840" y="1764113"/>
              <a:ext cx="288000" cy="264844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43E9BFAD-CDB4-4682-AB32-91DD6D37CDF3}"/>
                </a:ext>
              </a:extLst>
            </p:cNvPr>
            <p:cNvSpPr txBox="1"/>
            <p:nvPr/>
          </p:nvSpPr>
          <p:spPr>
            <a:xfrm>
              <a:off x="1919129" y="1695713"/>
              <a:ext cx="1519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Profiling</a:t>
              </a:r>
            </a:p>
          </p:txBody>
        </p:sp>
        <p:sp>
          <p:nvSpPr>
            <p:cNvPr id="193" name="矩形: 圆角 192">
              <a:extLst>
                <a:ext uri="{FF2B5EF4-FFF2-40B4-BE49-F238E27FC236}">
                  <a16:creationId xmlns:a16="http://schemas.microsoft.com/office/drawing/2014/main" id="{7AAA74E9-1BD0-48EE-9162-9BD0D3A227DC}"/>
                </a:ext>
              </a:extLst>
            </p:cNvPr>
            <p:cNvSpPr/>
            <p:nvPr/>
          </p:nvSpPr>
          <p:spPr>
            <a:xfrm>
              <a:off x="2787932" y="3389932"/>
              <a:ext cx="1178018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Timeline</a:t>
              </a:r>
            </a:p>
          </p:txBody>
        </p:sp>
        <p:sp>
          <p:nvSpPr>
            <p:cNvPr id="195" name="矩形: 圆角 194">
              <a:extLst>
                <a:ext uri="{FF2B5EF4-FFF2-40B4-BE49-F238E27FC236}">
                  <a16:creationId xmlns:a16="http://schemas.microsoft.com/office/drawing/2014/main" id="{32794440-2A13-43E0-81D7-08E4DB8E418C}"/>
                </a:ext>
              </a:extLst>
            </p:cNvPr>
            <p:cNvSpPr/>
            <p:nvPr/>
          </p:nvSpPr>
          <p:spPr>
            <a:xfrm>
              <a:off x="2787932" y="4075580"/>
              <a:ext cx="1178017" cy="445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</a:rPr>
                <a:t>Operator</a:t>
              </a:r>
            </a:p>
          </p:txBody>
        </p:sp>
        <p:sp>
          <p:nvSpPr>
            <p:cNvPr id="196" name="箭头: 右 195">
              <a:extLst>
                <a:ext uri="{FF2B5EF4-FFF2-40B4-BE49-F238E27FC236}">
                  <a16:creationId xmlns:a16="http://schemas.microsoft.com/office/drawing/2014/main" id="{354098EA-17A6-476F-A0B8-723BD6188730}"/>
                </a:ext>
              </a:extLst>
            </p:cNvPr>
            <p:cNvSpPr/>
            <p:nvPr/>
          </p:nvSpPr>
          <p:spPr>
            <a:xfrm>
              <a:off x="2294041" y="3841289"/>
              <a:ext cx="458886" cy="268157"/>
            </a:xfrm>
            <a:prstGeom prst="rightArrow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3959755-E714-46AA-B6E0-F35FC845EF90}"/>
              </a:ext>
            </a:extLst>
          </p:cNvPr>
          <p:cNvGrpSpPr/>
          <p:nvPr/>
        </p:nvGrpSpPr>
        <p:grpSpPr>
          <a:xfrm>
            <a:off x="3887087" y="1622723"/>
            <a:ext cx="3472001" cy="3612553"/>
            <a:chOff x="3887087" y="1754341"/>
            <a:chExt cx="3472001" cy="3612553"/>
          </a:xfrm>
        </p:grpSpPr>
        <p:sp>
          <p:nvSpPr>
            <p:cNvPr id="199" name="矩形: 圆角 198">
              <a:extLst>
                <a:ext uri="{FF2B5EF4-FFF2-40B4-BE49-F238E27FC236}">
                  <a16:creationId xmlns:a16="http://schemas.microsoft.com/office/drawing/2014/main" id="{026CF2BB-E8F9-442B-B46B-65FA91804486}"/>
                </a:ext>
              </a:extLst>
            </p:cNvPr>
            <p:cNvSpPr/>
            <p:nvPr/>
          </p:nvSpPr>
          <p:spPr>
            <a:xfrm>
              <a:off x="3887087" y="1754341"/>
              <a:ext cx="3085984" cy="3612553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157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矩形: 圆角 199">
              <a:extLst>
                <a:ext uri="{FF2B5EF4-FFF2-40B4-BE49-F238E27FC236}">
                  <a16:creationId xmlns:a16="http://schemas.microsoft.com/office/drawing/2014/main" id="{B23A68A3-A31B-49F9-8BF3-8522E3428491}"/>
                </a:ext>
              </a:extLst>
            </p:cNvPr>
            <p:cNvSpPr/>
            <p:nvPr/>
          </p:nvSpPr>
          <p:spPr>
            <a:xfrm>
              <a:off x="4104557" y="3483253"/>
              <a:ext cx="1773335" cy="1790497"/>
            </a:xfrm>
            <a:prstGeom prst="roundRect">
              <a:avLst/>
            </a:prstGeom>
            <a:solidFill>
              <a:srgbClr val="E1D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矩形: 圆角 200">
              <a:extLst>
                <a:ext uri="{FF2B5EF4-FFF2-40B4-BE49-F238E27FC236}">
                  <a16:creationId xmlns:a16="http://schemas.microsoft.com/office/drawing/2014/main" id="{5C12F745-A97D-461A-AA69-4874020D11BA}"/>
                </a:ext>
              </a:extLst>
            </p:cNvPr>
            <p:cNvSpPr/>
            <p:nvPr/>
          </p:nvSpPr>
          <p:spPr>
            <a:xfrm>
              <a:off x="4372842" y="3645481"/>
              <a:ext cx="1236764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I/O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0DDFD5A1-F9B3-479D-A432-8D192A7F97F6}"/>
                </a:ext>
              </a:extLst>
            </p:cNvPr>
            <p:cNvSpPr/>
            <p:nvPr/>
          </p:nvSpPr>
          <p:spPr>
            <a:xfrm>
              <a:off x="4362112" y="4483207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Comp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0506BE00-048D-4CC6-B9CB-EB5269BBF9EF}"/>
                </a:ext>
              </a:extLst>
            </p:cNvPr>
            <p:cNvSpPr/>
            <p:nvPr/>
          </p:nvSpPr>
          <p:spPr>
            <a:xfrm>
              <a:off x="4362112" y="4891318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Comm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8D72D70E-23AA-4C2B-BF66-C2F53F029B98}"/>
                </a:ext>
              </a:extLst>
            </p:cNvPr>
            <p:cNvSpPr/>
            <p:nvPr/>
          </p:nvSpPr>
          <p:spPr>
            <a:xfrm>
              <a:off x="4372842" y="4084735"/>
              <a:ext cx="1236761" cy="265593"/>
            </a:xfrm>
            <a:prstGeom prst="roundRect">
              <a:avLst/>
            </a:prstGeom>
            <a:solidFill>
              <a:srgbClr val="F8CE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CPU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F07D4FD6-77F6-45A6-883D-05F8B662E4A2}"/>
                </a:ext>
              </a:extLst>
            </p:cNvPr>
            <p:cNvSpPr/>
            <p:nvPr/>
          </p:nvSpPr>
          <p:spPr>
            <a:xfrm>
              <a:off x="4882416" y="1838654"/>
              <a:ext cx="287485" cy="264717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rPr>
                <a:t>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404DDE93-1059-4930-8125-65FB0EA743A6}"/>
                </a:ext>
              </a:extLst>
            </p:cNvPr>
            <p:cNvSpPr txBox="1"/>
            <p:nvPr/>
          </p:nvSpPr>
          <p:spPr>
            <a:xfrm>
              <a:off x="5010252" y="1770958"/>
              <a:ext cx="1380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rPr>
                <a:t>Analysis</a:t>
              </a:r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68F6B91F-E388-4D9B-9445-68630D77CA90}"/>
                </a:ext>
              </a:extLst>
            </p:cNvPr>
            <p:cNvGrpSpPr/>
            <p:nvPr/>
          </p:nvGrpSpPr>
          <p:grpSpPr>
            <a:xfrm>
              <a:off x="4104558" y="2274609"/>
              <a:ext cx="1773335" cy="965885"/>
              <a:chOff x="11919929" y="3275935"/>
              <a:chExt cx="1009825" cy="571130"/>
            </a:xfrm>
          </p:grpSpPr>
          <p:sp>
            <p:nvSpPr>
              <p:cNvPr id="213" name="矩形: 圆角 212">
                <a:extLst>
                  <a:ext uri="{FF2B5EF4-FFF2-40B4-BE49-F238E27FC236}">
                    <a16:creationId xmlns:a16="http://schemas.microsoft.com/office/drawing/2014/main" id="{B65F6A56-54C6-4D28-927C-7026E9E68310}"/>
                  </a:ext>
                </a:extLst>
              </p:cNvPr>
              <p:cNvSpPr/>
              <p:nvPr/>
            </p:nvSpPr>
            <p:spPr>
              <a:xfrm>
                <a:off x="11919929" y="3275935"/>
                <a:ext cx="1009825" cy="571130"/>
              </a:xfrm>
              <a:prstGeom prst="roundRect">
                <a:avLst/>
              </a:prstGeom>
              <a:solidFill>
                <a:srgbClr val="E1D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: 圆角 213">
                <a:extLst>
                  <a:ext uri="{FF2B5EF4-FFF2-40B4-BE49-F238E27FC236}">
                    <a16:creationId xmlns:a16="http://schemas.microsoft.com/office/drawing/2014/main" id="{8B23F7AC-4D55-4074-98D5-F5AF75EFF7CD}"/>
                  </a:ext>
                </a:extLst>
              </p:cNvPr>
              <p:cNvSpPr/>
              <p:nvPr/>
            </p:nvSpPr>
            <p:spPr>
              <a:xfrm>
                <a:off x="12076669" y="3643937"/>
                <a:ext cx="706957" cy="14630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CPA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矩形: 圆角 214">
                <a:extLst>
                  <a:ext uri="{FF2B5EF4-FFF2-40B4-BE49-F238E27FC236}">
                    <a16:creationId xmlns:a16="http://schemas.microsoft.com/office/drawing/2014/main" id="{D8EFED7C-ED36-4C78-9CF2-F8B3FAB72E4A}"/>
                  </a:ext>
                </a:extLst>
              </p:cNvPr>
              <p:cNvSpPr/>
              <p:nvPr/>
            </p:nvSpPr>
            <p:spPr>
              <a:xfrm>
                <a:off x="12078010" y="3329429"/>
                <a:ext cx="704275" cy="157046"/>
              </a:xfrm>
              <a:prstGeom prst="roundRect">
                <a:avLst/>
              </a:prstGeom>
              <a:solidFill>
                <a:srgbClr val="F8CE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Parallel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6" name="直接箭头连接符 215">
                <a:extLst>
                  <a:ext uri="{FF2B5EF4-FFF2-40B4-BE49-F238E27FC236}">
                    <a16:creationId xmlns:a16="http://schemas.microsoft.com/office/drawing/2014/main" id="{B012EFBB-ED66-41FD-A637-D38696107F3B}"/>
                  </a:ext>
                </a:extLst>
              </p:cNvPr>
              <p:cNvCxnSpPr>
                <a:cxnSpLocks/>
                <a:stCxn id="215" idx="2"/>
                <a:endCxn id="214" idx="0"/>
              </p:cNvCxnSpPr>
              <p:nvPr/>
            </p:nvCxnSpPr>
            <p:spPr>
              <a:xfrm>
                <a:off x="12430148" y="3486475"/>
                <a:ext cx="0" cy="1574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08C3EA1E-F3A0-459C-8555-47EA8BFCDB28}"/>
                </a:ext>
              </a:extLst>
            </p:cNvPr>
            <p:cNvSpPr txBox="1"/>
            <p:nvPr/>
          </p:nvSpPr>
          <p:spPr>
            <a:xfrm>
              <a:off x="5499240" y="2504424"/>
              <a:ext cx="185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Inter-op</a:t>
              </a:r>
              <a:endParaRPr lang="zh-CN" altLang="en-US" b="1" i="1" dirty="0"/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9CCCAAC1-C43F-44BF-9AB6-1E2F80DD0826}"/>
                </a:ext>
              </a:extLst>
            </p:cNvPr>
            <p:cNvSpPr txBox="1"/>
            <p:nvPr/>
          </p:nvSpPr>
          <p:spPr>
            <a:xfrm>
              <a:off x="5499242" y="4241224"/>
              <a:ext cx="1859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/>
                <a:t>Intra-op</a:t>
              </a:r>
              <a:endParaRPr lang="zh-CN" altLang="en-US" b="1" i="1" dirty="0"/>
            </a:p>
          </p:txBody>
        </p: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D1B77A13-10E4-4947-9DB5-B2A008EA8C81}"/>
                </a:ext>
              </a:extLst>
            </p:cNvPr>
            <p:cNvCxnSpPr>
              <a:cxnSpLocks/>
              <a:stCxn id="213" idx="2"/>
              <a:endCxn id="200" idx="0"/>
            </p:cNvCxnSpPr>
            <p:nvPr/>
          </p:nvCxnSpPr>
          <p:spPr>
            <a:xfrm flipH="1">
              <a:off x="4991225" y="3240494"/>
              <a:ext cx="2" cy="242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连接符: 肘形 50">
            <a:extLst>
              <a:ext uri="{FF2B5EF4-FFF2-40B4-BE49-F238E27FC236}">
                <a16:creationId xmlns:a16="http://schemas.microsoft.com/office/drawing/2014/main" id="{3BEF8EC9-8841-487B-A2BC-C4A2AB2ABFDD}"/>
              </a:ext>
            </a:extLst>
          </p:cNvPr>
          <p:cNvCxnSpPr>
            <a:cxnSpLocks/>
            <a:stCxn id="193" idx="3"/>
            <a:endCxn id="213" idx="1"/>
          </p:cNvCxnSpPr>
          <p:nvPr/>
        </p:nvCxnSpPr>
        <p:spPr>
          <a:xfrm flipV="1">
            <a:off x="3392655" y="2625934"/>
            <a:ext cx="711903" cy="928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3928FF0-C874-4259-86CC-9B5C00614818}"/>
              </a:ext>
            </a:extLst>
          </p:cNvPr>
          <p:cNvCxnSpPr>
            <a:cxnSpLocks/>
            <a:stCxn id="195" idx="3"/>
            <a:endCxn id="200" idx="1"/>
          </p:cNvCxnSpPr>
          <p:nvPr/>
        </p:nvCxnSpPr>
        <p:spPr>
          <a:xfrm>
            <a:off x="3392654" y="4240442"/>
            <a:ext cx="711903" cy="644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8558ABD0-1B38-4000-87FB-B2FB8F2B19D1}"/>
              </a:ext>
            </a:extLst>
          </p:cNvPr>
          <p:cNvSpPr/>
          <p:nvPr/>
        </p:nvSpPr>
        <p:spPr>
          <a:xfrm>
            <a:off x="7811550" y="5558115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Experience-guided optimization</a:t>
            </a:r>
            <a:endParaRPr lang="zh-CN" altLang="en-US" b="1" dirty="0"/>
          </a:p>
        </p:txBody>
      </p: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E1CE43E4-A5FC-49C0-8C05-571FA7FC08D8}"/>
              </a:ext>
            </a:extLst>
          </p:cNvPr>
          <p:cNvCxnSpPr>
            <a:cxnSpLocks/>
            <a:stCxn id="170" idx="2"/>
            <a:endCxn id="183" idx="2"/>
          </p:cNvCxnSpPr>
          <p:nvPr/>
        </p:nvCxnSpPr>
        <p:spPr>
          <a:xfrm rot="5400000">
            <a:off x="6111418" y="-235665"/>
            <a:ext cx="1228256" cy="9701798"/>
          </a:xfrm>
          <a:prstGeom prst="bentConnector3">
            <a:avLst>
              <a:gd name="adj1" fmla="val 11240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9F0C5A4-BD61-4906-99B9-625C73FB81E7}"/>
              </a:ext>
            </a:extLst>
          </p:cNvPr>
          <p:cNvCxnSpPr>
            <a:cxnSpLocks/>
            <a:stCxn id="54" idx="3"/>
            <a:endCxn id="175" idx="1"/>
          </p:cNvCxnSpPr>
          <p:nvPr/>
        </p:nvCxnSpPr>
        <p:spPr>
          <a:xfrm>
            <a:off x="5695747" y="3641107"/>
            <a:ext cx="1688949" cy="3683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F708ECF2-8F77-4AF5-904D-3265E07748FB}"/>
              </a:ext>
            </a:extLst>
          </p:cNvPr>
          <p:cNvSpPr/>
          <p:nvPr/>
        </p:nvSpPr>
        <p:spPr>
          <a:xfrm>
            <a:off x="4318714" y="3432637"/>
            <a:ext cx="1377033" cy="416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7D5C46C-7522-1312-36F0-765B71241740}"/>
              </a:ext>
            </a:extLst>
          </p:cNvPr>
          <p:cNvSpPr/>
          <p:nvPr/>
        </p:nvSpPr>
        <p:spPr>
          <a:xfrm>
            <a:off x="519916" y="5513578"/>
            <a:ext cx="27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Coarse-to-fine profiling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EA2D65F-F179-49A4-4BD7-EC2CC4EB4AA6}"/>
              </a:ext>
            </a:extLst>
          </p:cNvPr>
          <p:cNvSpPr/>
          <p:nvPr/>
        </p:nvSpPr>
        <p:spPr>
          <a:xfrm>
            <a:off x="3580855" y="5559512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Hierarchical bottleneck analysis</a:t>
            </a:r>
            <a:endParaRPr lang="zh-CN" altLang="en-US" b="1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4ED6175-6323-4773-8EFB-01BD0227FCBF}"/>
              </a:ext>
            </a:extLst>
          </p:cNvPr>
          <p:cNvSpPr/>
          <p:nvPr/>
        </p:nvSpPr>
        <p:spPr>
          <a:xfrm>
            <a:off x="99236" y="1489970"/>
            <a:ext cx="7037391" cy="37648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162E3D-9005-89C5-E172-3F9784540C32}"/>
              </a:ext>
            </a:extLst>
          </p:cNvPr>
          <p:cNvSpPr/>
          <p:nvPr/>
        </p:nvSpPr>
        <p:spPr>
          <a:xfrm>
            <a:off x="313994" y="5465946"/>
            <a:ext cx="7037391" cy="6924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2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Text Box212">
            <a:extLst>
              <a:ext uri="{FF2B5EF4-FFF2-40B4-BE49-F238E27FC236}">
                <a16:creationId xmlns:a16="http://schemas.microsoft.com/office/drawing/2014/main" id="{217F0491-D8EE-49AC-9712-79844851CA75}"/>
              </a:ext>
            </a:extLst>
          </p:cNvPr>
          <p:cNvSpPr txBox="1"/>
          <p:nvPr/>
        </p:nvSpPr>
        <p:spPr>
          <a:xfrm>
            <a:off x="829076" y="1672060"/>
            <a:ext cx="10831830" cy="814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800100" lvl="1" indent="-342900" algn="l" rtl="0">
              <a:lnSpc>
                <a:spcPts val="3145"/>
              </a:lnSpc>
              <a:buFont typeface="Arial" panose="020B0604020202090204" pitchFamily="34" charset="0"/>
              <a:buChar char="•"/>
            </a:pPr>
            <a:endParaRPr lang="en-US" altLang="zh-CN" sz="2400" dirty="0">
              <a:latin typeface="Times New Roman Regular" panose="02020603050405020304" charset="0"/>
              <a:ea typeface="Hei"/>
              <a:cs typeface="Times New Roman Regular" panose="02020603050405020304" charset="0"/>
            </a:endParaRPr>
          </a:p>
          <a:p>
            <a:pPr marL="342900" indent="-342900" algn="l" rtl="0">
              <a:lnSpc>
                <a:spcPts val="3145"/>
              </a:lnSpc>
              <a:buFont typeface="Arial" panose="020B0604020202090204" pitchFamily="34" charset="0"/>
              <a:buChar char="•"/>
            </a:pPr>
            <a:endParaRPr lang="en-US" altLang="zh-CN" sz="2400" dirty="0">
              <a:latin typeface="Times New Roman Regular" panose="02020603050405020304" charset="0"/>
              <a:ea typeface="Times" panose="00000500000000020000"/>
              <a:cs typeface="Times New Roman Regular" panose="02020603050405020304" charset="0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0E39E8C-6779-4642-857A-F49B6F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8D630FB-0ED9-3A68-77A4-6A981AC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Bottleneck Cause-Optimization Match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FF76A4-EC5E-B500-D205-F4272A7189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8" name="可选流程 7">
            <a:extLst>
              <a:ext uri="{FF2B5EF4-FFF2-40B4-BE49-F238E27FC236}">
                <a16:creationId xmlns:a16="http://schemas.microsoft.com/office/drawing/2014/main" id="{304F45FA-01CF-9881-E9EE-4B53695BD438}"/>
              </a:ext>
            </a:extLst>
          </p:cNvPr>
          <p:cNvSpPr/>
          <p:nvPr/>
        </p:nvSpPr>
        <p:spPr>
          <a:xfrm>
            <a:off x="9788938" y="3105468"/>
            <a:ext cx="2017543" cy="1358182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98ABFB-8947-D2C4-9EB2-C667436C3D99}"/>
              </a:ext>
            </a:extLst>
          </p:cNvPr>
          <p:cNvSpPr txBox="1"/>
          <p:nvPr/>
        </p:nvSpPr>
        <p:spPr>
          <a:xfrm>
            <a:off x="9710351" y="3184395"/>
            <a:ext cx="217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CPU and computation bottlenecks dominate.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E10C0A-EA04-AFD5-9597-DFD2DEF20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1" y="1418705"/>
            <a:ext cx="9173182" cy="43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32BE-39C8-7C8A-E94D-BCED833E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9630C252-E933-FD1A-CACE-FFAC4A5E1817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6034E9F4-E87A-653B-0E3E-D888F620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038" y="6194143"/>
            <a:ext cx="2700000" cy="316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F84F179D-6F57-9B96-B2E8-2A85067D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Lessons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B766772-D7B6-C642-5C9C-650E1F8533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6DC26A21-FC76-6547-8C5C-86A279C077E3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: 圆角 25">
            <a:extLst>
              <a:ext uri="{FF2B5EF4-FFF2-40B4-BE49-F238E27FC236}">
                <a16:creationId xmlns:a16="http://schemas.microsoft.com/office/drawing/2014/main" id="{2EDF00AB-80CF-EFEA-84FA-0ABA4562E117}"/>
              </a:ext>
            </a:extLst>
          </p:cNvPr>
          <p:cNvSpPr/>
          <p:nvPr/>
        </p:nvSpPr>
        <p:spPr>
          <a:xfrm>
            <a:off x="4166892" y="1393123"/>
            <a:ext cx="7048796" cy="601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A7A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CPU scheduling bottlenecks dominate but are often overlooked.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矩形: 圆角 25">
            <a:extLst>
              <a:ext uri="{FF2B5EF4-FFF2-40B4-BE49-F238E27FC236}">
                <a16:creationId xmlns:a16="http://schemas.microsoft.com/office/drawing/2014/main" id="{5E48421E-74F8-28ED-573A-5C93BAA860EF}"/>
              </a:ext>
            </a:extLst>
          </p:cNvPr>
          <p:cNvSpPr/>
          <p:nvPr/>
        </p:nvSpPr>
        <p:spPr>
          <a:xfrm>
            <a:off x="4166892" y="2365200"/>
            <a:ext cx="7048796" cy="601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A7A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Underutilization dominates computation bottlenecks.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矩形: 圆角 25">
            <a:extLst>
              <a:ext uri="{FF2B5EF4-FFF2-40B4-BE49-F238E27FC236}">
                <a16:creationId xmlns:a16="http://schemas.microsoft.com/office/drawing/2014/main" id="{D42F80E9-DAB0-D018-D383-E5B65BA5A485}"/>
              </a:ext>
            </a:extLst>
          </p:cNvPr>
          <p:cNvSpPr/>
          <p:nvPr/>
        </p:nvSpPr>
        <p:spPr>
          <a:xfrm>
            <a:off x="4132960" y="5281200"/>
            <a:ext cx="7048796" cy="601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A7A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Minimize remote access to alleviate I/O bottlenecks.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: 圆角 25">
            <a:extLst>
              <a:ext uri="{FF2B5EF4-FFF2-40B4-BE49-F238E27FC236}">
                <a16:creationId xmlns:a16="http://schemas.microsoft.com/office/drawing/2014/main" id="{5EF896C5-1D69-A31A-724A-3A53E861533D}"/>
              </a:ext>
            </a:extLst>
          </p:cNvPr>
          <p:cNvSpPr/>
          <p:nvPr/>
        </p:nvSpPr>
        <p:spPr>
          <a:xfrm>
            <a:off x="4166892" y="3337200"/>
            <a:ext cx="7048796" cy="601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A7A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Contention between computation and communication.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: 圆角 25">
            <a:extLst>
              <a:ext uri="{FF2B5EF4-FFF2-40B4-BE49-F238E27FC236}">
                <a16:creationId xmlns:a16="http://schemas.microsoft.com/office/drawing/2014/main" id="{D12C769A-E7BC-5B38-2561-7810B496B09D}"/>
              </a:ext>
            </a:extLst>
          </p:cNvPr>
          <p:cNvSpPr/>
          <p:nvPr/>
        </p:nvSpPr>
        <p:spPr>
          <a:xfrm>
            <a:off x="4166892" y="4309200"/>
            <a:ext cx="7048796" cy="601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A7A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Port flapping and link failures dominate network issues.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曲线连接符 8">
            <a:extLst>
              <a:ext uri="{FF2B5EF4-FFF2-40B4-BE49-F238E27FC236}">
                <a16:creationId xmlns:a16="http://schemas.microsoft.com/office/drawing/2014/main" id="{27876B66-AE5E-C2DD-0845-DBE41D9BB29D}"/>
              </a:ext>
            </a:extLst>
          </p:cNvPr>
          <p:cNvCxnSpPr>
            <a:cxnSpLocks/>
            <a:stCxn id="23" idx="3"/>
            <a:endCxn id="35" idx="1"/>
          </p:cNvCxnSpPr>
          <p:nvPr/>
        </p:nvCxnSpPr>
        <p:spPr>
          <a:xfrm>
            <a:off x="2838882" y="1693793"/>
            <a:ext cx="1328010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10">
            <a:extLst>
              <a:ext uri="{FF2B5EF4-FFF2-40B4-BE49-F238E27FC236}">
                <a16:creationId xmlns:a16="http://schemas.microsoft.com/office/drawing/2014/main" id="{98099CC1-DADC-DD30-3C24-877F2C9FDF41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>
            <a:off x="2838882" y="2665870"/>
            <a:ext cx="1328010" cy="1270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5">
            <a:extLst>
              <a:ext uri="{FF2B5EF4-FFF2-40B4-BE49-F238E27FC236}">
                <a16:creationId xmlns:a16="http://schemas.microsoft.com/office/drawing/2014/main" id="{23F41846-FDE1-5AB2-3B5A-FE9DE97E2B5A}"/>
              </a:ext>
            </a:extLst>
          </p:cNvPr>
          <p:cNvSpPr/>
          <p:nvPr/>
        </p:nvSpPr>
        <p:spPr>
          <a:xfrm>
            <a:off x="817200" y="1393123"/>
            <a:ext cx="2021682" cy="601340"/>
          </a:xfrm>
          <a:prstGeom prst="roundRect">
            <a:avLst/>
          </a:prstGeom>
          <a:solidFill>
            <a:srgbClr val="FCE7E2"/>
          </a:solidFill>
          <a:ln w="28575" cap="flat" cmpd="sng" algn="ctr">
            <a:solidFill>
              <a:srgbClr val="E94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latin typeface="Arial"/>
                <a:ea typeface="微软雅黑"/>
              </a:rPr>
              <a:t>CPU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矩形: 圆角 25">
            <a:extLst>
              <a:ext uri="{FF2B5EF4-FFF2-40B4-BE49-F238E27FC236}">
                <a16:creationId xmlns:a16="http://schemas.microsoft.com/office/drawing/2014/main" id="{3A96486B-0ACF-B483-BFC1-3F2C78974A0A}"/>
              </a:ext>
            </a:extLst>
          </p:cNvPr>
          <p:cNvSpPr/>
          <p:nvPr/>
        </p:nvSpPr>
        <p:spPr>
          <a:xfrm>
            <a:off x="817200" y="2365200"/>
            <a:ext cx="2021682" cy="601340"/>
          </a:xfrm>
          <a:prstGeom prst="roundRect">
            <a:avLst/>
          </a:prstGeom>
          <a:solidFill>
            <a:srgbClr val="FCE7E2"/>
          </a:solidFill>
          <a:ln w="28575" cap="flat" cmpd="sng" algn="ctr">
            <a:solidFill>
              <a:srgbClr val="E94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latin typeface="Arial"/>
                <a:ea typeface="微软雅黑"/>
              </a:rPr>
              <a:t>Computation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0" name="曲线连接符 10">
            <a:extLst>
              <a:ext uri="{FF2B5EF4-FFF2-40B4-BE49-F238E27FC236}">
                <a16:creationId xmlns:a16="http://schemas.microsoft.com/office/drawing/2014/main" id="{E899875C-A2A7-2211-DC87-4D35E14C4EC6}"/>
              </a:ext>
            </a:extLst>
          </p:cNvPr>
          <p:cNvCxnSpPr>
            <a:cxnSpLocks/>
            <a:stCxn id="48" idx="3"/>
            <a:endCxn id="18" idx="1"/>
          </p:cNvCxnSpPr>
          <p:nvPr/>
        </p:nvCxnSpPr>
        <p:spPr>
          <a:xfrm flipV="1">
            <a:off x="2838882" y="3637870"/>
            <a:ext cx="1328010" cy="41602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25">
            <a:extLst>
              <a:ext uri="{FF2B5EF4-FFF2-40B4-BE49-F238E27FC236}">
                <a16:creationId xmlns:a16="http://schemas.microsoft.com/office/drawing/2014/main" id="{B66E6145-17C5-7FC6-CE93-DABC3D0B3D54}"/>
              </a:ext>
            </a:extLst>
          </p:cNvPr>
          <p:cNvSpPr/>
          <p:nvPr/>
        </p:nvSpPr>
        <p:spPr>
          <a:xfrm>
            <a:off x="817200" y="3753220"/>
            <a:ext cx="2021682" cy="601340"/>
          </a:xfrm>
          <a:prstGeom prst="roundRect">
            <a:avLst/>
          </a:prstGeom>
          <a:solidFill>
            <a:srgbClr val="FCE7E2"/>
          </a:solidFill>
          <a:ln w="28575" cap="flat" cmpd="sng" algn="ctr">
            <a:solidFill>
              <a:srgbClr val="E94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latin typeface="Arial"/>
                <a:ea typeface="微软雅黑"/>
              </a:rPr>
              <a:t>Communication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4" name="曲线连接符 10">
            <a:extLst>
              <a:ext uri="{FF2B5EF4-FFF2-40B4-BE49-F238E27FC236}">
                <a16:creationId xmlns:a16="http://schemas.microsoft.com/office/drawing/2014/main" id="{CD1DC7E7-5AB5-55D7-85AD-44BD95516926}"/>
              </a:ext>
            </a:extLst>
          </p:cNvPr>
          <p:cNvCxnSpPr>
            <a:cxnSpLocks/>
            <a:stCxn id="48" idx="3"/>
            <a:endCxn id="19" idx="1"/>
          </p:cNvCxnSpPr>
          <p:nvPr/>
        </p:nvCxnSpPr>
        <p:spPr>
          <a:xfrm>
            <a:off x="2838882" y="4053890"/>
            <a:ext cx="1328010" cy="55598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: 圆角 25">
            <a:extLst>
              <a:ext uri="{FF2B5EF4-FFF2-40B4-BE49-F238E27FC236}">
                <a16:creationId xmlns:a16="http://schemas.microsoft.com/office/drawing/2014/main" id="{3B0D1DB8-3F94-E6B4-92CA-7B5BECBD0611}"/>
              </a:ext>
            </a:extLst>
          </p:cNvPr>
          <p:cNvSpPr/>
          <p:nvPr/>
        </p:nvSpPr>
        <p:spPr>
          <a:xfrm>
            <a:off x="817200" y="5281200"/>
            <a:ext cx="2021682" cy="601340"/>
          </a:xfrm>
          <a:prstGeom prst="roundRect">
            <a:avLst/>
          </a:prstGeom>
          <a:solidFill>
            <a:srgbClr val="FCE7E2"/>
          </a:solidFill>
          <a:ln w="28575" cap="flat" cmpd="sng" algn="ctr">
            <a:solidFill>
              <a:srgbClr val="E94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IO</a:t>
            </a:r>
          </a:p>
        </p:txBody>
      </p:sp>
      <p:cxnSp>
        <p:nvCxnSpPr>
          <p:cNvPr id="62" name="曲线连接符 10">
            <a:extLst>
              <a:ext uri="{FF2B5EF4-FFF2-40B4-BE49-F238E27FC236}">
                <a16:creationId xmlns:a16="http://schemas.microsoft.com/office/drawing/2014/main" id="{226BB456-2399-E345-11AB-775F3A50A3A3}"/>
              </a:ext>
            </a:extLst>
          </p:cNvPr>
          <p:cNvCxnSpPr>
            <a:cxnSpLocks/>
            <a:stCxn id="61" idx="3"/>
            <a:endCxn id="43" idx="1"/>
          </p:cNvCxnSpPr>
          <p:nvPr/>
        </p:nvCxnSpPr>
        <p:spPr>
          <a:xfrm>
            <a:off x="2838882" y="5581870"/>
            <a:ext cx="1294078" cy="1270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0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27CEA-AA36-7F0A-78CD-A1A7BE0B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336C690-B0F9-60F6-A7C6-885BA96C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85CAA9C3-4E15-D782-75DD-822E69386A23}"/>
              </a:ext>
            </a:extLst>
          </p:cNvPr>
          <p:cNvSpPr txBox="1">
            <a:spLocks/>
          </p:cNvSpPr>
          <p:nvPr/>
        </p:nvSpPr>
        <p:spPr>
          <a:xfrm>
            <a:off x="5068389" y="812800"/>
            <a:ext cx="4447072" cy="536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685ED5A3-EAFC-744E-0815-4CDDB4C77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8391" y="4654680"/>
            <a:ext cx="468000" cy="468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E2EFF7F6-0BE3-6A04-16C5-6A2766A51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8391" y="1966633"/>
            <a:ext cx="468000" cy="468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35F630D-6FAB-FD9A-F5A3-7A2900A72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809" y="3982669"/>
            <a:ext cx="468000" cy="468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017B949-4843-FF4A-9BB0-B6F512E516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391" y="2638645"/>
            <a:ext cx="468000" cy="468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AF362B0D-BFA0-ED10-9304-82CB052E40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8391" y="3310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C6F46-4528-E8D6-409B-F1D552A2F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EC0CEA-88C7-8D63-67E1-F6C0C9D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66C33BAD-B37A-025E-9EF3-2D7038B02DB3}"/>
              </a:ext>
            </a:extLst>
          </p:cNvPr>
          <p:cNvSpPr txBox="1">
            <a:spLocks/>
          </p:cNvSpPr>
          <p:nvPr/>
        </p:nvSpPr>
        <p:spPr>
          <a:xfrm>
            <a:off x="5068389" y="812800"/>
            <a:ext cx="4447072" cy="536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DF456E35-53D9-9CBD-DCB0-B6DCC801E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8391" y="1966633"/>
            <a:ext cx="468000" cy="46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4E2B346F-A4AF-D040-740E-8A3405DC2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8391" y="4654680"/>
            <a:ext cx="468000" cy="46800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9849CAD8-9621-0F3D-53E3-E6D2ECABE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809" y="3982669"/>
            <a:ext cx="468000" cy="468000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42C20244-8939-345C-571B-7133C4BBB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391" y="2638645"/>
            <a:ext cx="468000" cy="46800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896A1699-395D-9CCD-0E21-CCC48D943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8391" y="3310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250C7-9060-CC81-4856-5275A90AB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DF50D5EE-A51B-844B-9ED5-1C3908AF1555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CF4BCADB-857D-F35E-4705-EDDEDB58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046" y="6461763"/>
            <a:ext cx="2700000" cy="316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3CF73155-9936-56EF-D98E-A728DA6F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Iterative Optimization Development for PanGu</a:t>
            </a:r>
            <a:r>
              <a:rPr kumimoji="1" lang="en-US" altLang="zh-CN" sz="2800" dirty="0"/>
              <a:t>-</a:t>
            </a:r>
            <a:r>
              <a:rPr lang="en-US" altLang="zh-CN" sz="2800" dirty="0"/>
              <a:t>α</a:t>
            </a:r>
            <a:r>
              <a:rPr kumimoji="1" lang="en-US" altLang="zh-CN" sz="2800" dirty="0"/>
              <a:t> </a:t>
            </a:r>
            <a:endParaRPr lang="en-US" altLang="zh-CN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706F431-09F4-1B83-C74D-4C6105A551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2CCC00-5E1B-51D9-27CC-33C8DC6796D7}"/>
              </a:ext>
            </a:extLst>
          </p:cNvPr>
          <p:cNvSpPr/>
          <p:nvPr/>
        </p:nvSpPr>
        <p:spPr>
          <a:xfrm>
            <a:off x="608400" y="1136438"/>
            <a:ext cx="10530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Device: </a:t>
            </a:r>
            <a:r>
              <a:rPr lang="en-US" altLang="zh-CN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128</a:t>
            </a:r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Ascend 910A</a:t>
            </a:r>
          </a:p>
          <a:p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Workloads: </a:t>
            </a:r>
            <a:r>
              <a:rPr lang="en-US" altLang="zh-CN" sz="20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100B PanGu-α model training</a:t>
            </a:r>
            <a:endParaRPr lang="en-US" altLang="zh-CN" sz="1800" dirty="0">
              <a:solidFill>
                <a:srgbClr val="00000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7D1C171-E847-55AD-36A6-3AA9E1DDABCE}"/>
              </a:ext>
            </a:extLst>
          </p:cNvPr>
          <p:cNvGrpSpPr/>
          <p:nvPr/>
        </p:nvGrpSpPr>
        <p:grpSpPr>
          <a:xfrm>
            <a:off x="946954" y="4916950"/>
            <a:ext cx="10292091" cy="1121934"/>
            <a:chOff x="1316636" y="5681375"/>
            <a:chExt cx="10292091" cy="112193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FF6C9CC-9963-085C-C47C-D8FFC94FD5C1}"/>
                </a:ext>
              </a:extLst>
            </p:cNvPr>
            <p:cNvSpPr/>
            <p:nvPr/>
          </p:nvSpPr>
          <p:spPr>
            <a:xfrm>
              <a:off x="1316636" y="5681375"/>
              <a:ext cx="10292091" cy="1121934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E454308-CC77-2732-6652-BF969A8D5A59}"/>
                </a:ext>
              </a:extLst>
            </p:cNvPr>
            <p:cNvSpPr txBox="1"/>
            <p:nvPr/>
          </p:nvSpPr>
          <p:spPr>
            <a:xfrm>
              <a:off x="1855627" y="5739617"/>
              <a:ext cx="922238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The optimization of large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微软雅黑"/>
                </a:rPr>
                <a:t>model training often requires multiple iterations.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000" dirty="0">
                <a:solidFill>
                  <a:srgbClr val="000000"/>
                </a:solidFill>
                <a:latin typeface="Trebuchet MS" panose="020B0603020202020204" pitchFamily="34" charset="0"/>
                <a:ea typeface="微软雅黑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微软雅黑"/>
                </a:rPr>
                <a:t>After three iterations of optimization, </a:t>
              </a:r>
              <a:r>
                <a:rPr lang="en-US" altLang="zh-CN" sz="2000" dirty="0">
                  <a:solidFill>
                    <a:srgbClr val="000000"/>
                  </a:solidFill>
                  <a:latin typeface="Trebuchet MS" panose="020B0603020202020204" pitchFamily="34" charset="0"/>
                  <a:ea typeface="微软雅黑"/>
                </a:rPr>
                <a:t>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微软雅黑"/>
                </a:rPr>
                <a:t>he </a:t>
              </a:r>
              <a:r>
                <a:rPr lang="en-US" altLang="zh-CN" sz="2000" i="1" dirty="0">
                  <a:latin typeface="Trebuchet MS" panose="020B0603020202020204" pitchFamily="34" charset="0"/>
                  <a:ea typeface="微软雅黑"/>
                </a:rPr>
                <a:t>total time</a:t>
              </a:r>
              <a:r>
                <a:rPr lang="en-US" altLang="zh-CN" sz="2000" i="1" dirty="0">
                  <a:solidFill>
                    <a:srgbClr val="00B0F0"/>
                  </a:solidFill>
                  <a:latin typeface="Trebuchet MS" panose="020B0603020202020204" pitchFamily="34" charset="0"/>
                  <a:ea typeface="微软雅黑"/>
                </a:rPr>
                <a:t> </a:t>
              </a:r>
              <a:r>
                <a:rPr lang="en-US" altLang="zh-CN" sz="2000" dirty="0">
                  <a:solidFill>
                    <a:srgbClr val="000000"/>
                  </a:solidFill>
                  <a:latin typeface="Trebuchet MS" panose="020B0603020202020204" pitchFamily="34" charset="0"/>
                  <a:ea typeface="微软雅黑"/>
                </a:rPr>
                <a:t>speedup is </a:t>
              </a:r>
              <a:r>
                <a:rPr lang="en-US" altLang="zh-CN" sz="2000" dirty="0">
                  <a:solidFill>
                    <a:srgbClr val="FF0000"/>
                  </a:solidFill>
                  <a:latin typeface="Trebuchet MS" panose="020B0603020202020204" pitchFamily="34" charset="0"/>
                  <a:ea typeface="微软雅黑"/>
                </a:rPr>
                <a:t>3.05x</a:t>
              </a:r>
              <a:r>
                <a:rPr lang="en-US" altLang="zh-CN" sz="2000" dirty="0">
                  <a:latin typeface="Trebuchet MS" panose="020B0603020202020204" pitchFamily="34" charset="0"/>
                  <a:ea typeface="微软雅黑"/>
                </a:rPr>
                <a:t>.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4BC1D2B-B16D-6712-407D-FC462F8CC4CD}"/>
              </a:ext>
            </a:extLst>
          </p:cNvPr>
          <p:cNvSpPr txBox="1"/>
          <p:nvPr/>
        </p:nvSpPr>
        <p:spPr>
          <a:xfrm>
            <a:off x="6520029" y="4086021"/>
            <a:ext cx="22126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Step time.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318B1A-A6FB-B925-DC60-9C97ABFCBD18}"/>
              </a:ext>
            </a:extLst>
          </p:cNvPr>
          <p:cNvSpPr txBox="1"/>
          <p:nvPr/>
        </p:nvSpPr>
        <p:spPr>
          <a:xfrm>
            <a:off x="9629302" y="4078065"/>
            <a:ext cx="2132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Overall training time.</a:t>
            </a:r>
            <a:endParaRPr lang="zh-CN" altLang="en-US" sz="16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C4FE786-1840-3153-D99D-1F2FD82A5B8A}"/>
              </a:ext>
            </a:extLst>
          </p:cNvPr>
          <p:cNvSpPr/>
          <p:nvPr/>
        </p:nvSpPr>
        <p:spPr>
          <a:xfrm>
            <a:off x="5866417" y="2330667"/>
            <a:ext cx="3314015" cy="2099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rebuchet MS" panose="020B0603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C56F11-1AA5-2F7A-0830-2D20C58BD15F}"/>
              </a:ext>
            </a:extLst>
          </p:cNvPr>
          <p:cNvSpPr/>
          <p:nvPr/>
        </p:nvSpPr>
        <p:spPr>
          <a:xfrm>
            <a:off x="9180433" y="2330667"/>
            <a:ext cx="2848856" cy="2099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rebuchet MS" panose="020B0603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0162DC5-D3B2-C2B8-C7E9-AFE6A2EC3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0" r="49851" b="13429"/>
          <a:stretch>
            <a:fillRect/>
          </a:stretch>
        </p:blipFill>
        <p:spPr>
          <a:xfrm>
            <a:off x="9253402" y="2373771"/>
            <a:ext cx="2713473" cy="17709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0B97C1F-2820-69F7-8C69-2B9F809A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1" r="2439"/>
          <a:stretch>
            <a:fillRect/>
          </a:stretch>
        </p:blipFill>
        <p:spPr>
          <a:xfrm>
            <a:off x="5929312" y="2357220"/>
            <a:ext cx="3178629" cy="17208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CE3E95-7EFA-351B-711F-70B62D5B76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00" r="2081" b="13979"/>
          <a:stretch>
            <a:fillRect/>
          </a:stretch>
        </p:blipFill>
        <p:spPr>
          <a:xfrm>
            <a:off x="151511" y="2357220"/>
            <a:ext cx="5490472" cy="20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38423-6B77-0496-FED6-A099ED96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18B504D9-C95F-768F-8CFC-FD4BDF69C1B9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A3F84529-CF08-9880-451E-C20EC258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1035342-B7A2-310F-66E0-556E6ADA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Deployment Optimization Experience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1D2AC2-8F2E-AAB3-26F4-70272047BD1A}"/>
              </a:ext>
            </a:extLst>
          </p:cNvPr>
          <p:cNvSpPr txBox="1"/>
          <p:nvPr/>
        </p:nvSpPr>
        <p:spPr>
          <a:xfrm>
            <a:off x="8193314" y="6071307"/>
            <a:ext cx="3998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i="1" dirty="0">
                <a:solidFill>
                  <a:srgbClr val="7030A0"/>
                </a:solidFill>
              </a:rPr>
              <a:t>Detailed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cases can be found in the paper.</a:t>
            </a:r>
            <a:endParaRPr kumimoji="0" lang="zh-CN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966964-4488-B164-BE7A-88702E9852DA}"/>
              </a:ext>
            </a:extLst>
          </p:cNvPr>
          <p:cNvGrpSpPr/>
          <p:nvPr/>
        </p:nvGrpSpPr>
        <p:grpSpPr>
          <a:xfrm>
            <a:off x="109535" y="5234641"/>
            <a:ext cx="12118762" cy="644712"/>
            <a:chOff x="109535" y="5234641"/>
            <a:chExt cx="12118762" cy="644712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B139E97-A30C-EFA2-54EA-ECEB36844B33}"/>
                </a:ext>
              </a:extLst>
            </p:cNvPr>
            <p:cNvSpPr/>
            <p:nvPr/>
          </p:nvSpPr>
          <p:spPr>
            <a:xfrm>
              <a:off x="109537" y="5234641"/>
              <a:ext cx="11972926" cy="6447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4D0F57F-B258-9967-EC14-F624F4B7E4DA}"/>
                </a:ext>
              </a:extLst>
            </p:cNvPr>
            <p:cNvSpPr/>
            <p:nvPr/>
          </p:nvSpPr>
          <p:spPr>
            <a:xfrm>
              <a:off x="109535" y="5356942"/>
              <a:ext cx="12118762" cy="40011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Our optimizations bring training speedups from </a:t>
              </a:r>
              <a:r>
                <a:rPr lang="en-US" altLang="zh-CN" sz="20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1.08-5.34×</a:t>
              </a:r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 in vision, NLP, and recommendation models.</a:t>
              </a:r>
              <a:endParaRPr lang="en-US" altLang="zh-CN" sz="20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6480A2A8-874D-2C85-57B6-F48B6CCBEEDB}"/>
              </a:ext>
            </a:extLst>
          </p:cNvPr>
          <p:cNvSpPr/>
          <p:nvPr/>
        </p:nvSpPr>
        <p:spPr>
          <a:xfrm>
            <a:off x="608400" y="1137953"/>
            <a:ext cx="1064726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solidFill>
                  <a:srgbClr val="3C4043"/>
                </a:solidFill>
                <a:latin typeface="Trebuchet MS" panose="020B0603020202020204" pitchFamily="34" charset="0"/>
              </a:rPr>
              <a:t>We summarize the speedups from optimization in different model deployments. 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B44DB8-0620-580D-2403-E8EAAB5DE0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D38C0E-94F5-2C48-3602-3F87389E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25"/>
          <a:stretch>
            <a:fillRect/>
          </a:stretch>
        </p:blipFill>
        <p:spPr>
          <a:xfrm>
            <a:off x="416138" y="1623359"/>
            <a:ext cx="11232936" cy="3075553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EB146C03-668C-99DA-71B6-DB5B7F67C976}"/>
              </a:ext>
            </a:extLst>
          </p:cNvPr>
          <p:cNvSpPr/>
          <p:nvPr/>
        </p:nvSpPr>
        <p:spPr>
          <a:xfrm>
            <a:off x="8295922" y="2032565"/>
            <a:ext cx="657225" cy="25148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zh-CN" altLang="en-US" sz="2000" kern="0" dirty="0">
              <a:solidFill>
                <a:sysClr val="windowText" lastClr="000000"/>
              </a:solidFill>
              <a:latin typeface="等线" panose="020F0502020204030204"/>
              <a:ea typeface="思源黑体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0E39E8C-6779-4642-857A-F49B6F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8D630FB-0ED9-3A68-77A4-6A981AC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47057"/>
            <a:ext cx="10969200" cy="705600"/>
          </a:xfrm>
        </p:spPr>
        <p:txBody>
          <a:bodyPr/>
          <a:lstStyle/>
          <a:p>
            <a:r>
              <a:rPr lang="en-US" altLang="zh-CN" sz="2800" dirty="0"/>
              <a:t>Performance Fluctuation Optimization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FF76A4-EC5E-B500-D205-F4272A7189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7CD7059-3C7C-ECAB-F913-E5A187C2C1B5}"/>
              </a:ext>
            </a:extLst>
          </p:cNvPr>
          <p:cNvGrpSpPr/>
          <p:nvPr/>
        </p:nvGrpSpPr>
        <p:grpSpPr>
          <a:xfrm>
            <a:off x="7229475" y="4486440"/>
            <a:ext cx="4770293" cy="1071918"/>
            <a:chOff x="6031057" y="4312533"/>
            <a:chExt cx="5080280" cy="107191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4CD980A0-E0F9-29B4-2E54-924534D9B9B4}"/>
                </a:ext>
              </a:extLst>
            </p:cNvPr>
            <p:cNvSpPr/>
            <p:nvPr/>
          </p:nvSpPr>
          <p:spPr>
            <a:xfrm>
              <a:off x="6060863" y="4312533"/>
              <a:ext cx="5020668" cy="10719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72513D2-857B-27AE-B35A-8C29C4601AB3}"/>
                </a:ext>
              </a:extLst>
            </p:cNvPr>
            <p:cNvSpPr txBox="1"/>
            <p:nvPr/>
          </p:nvSpPr>
          <p:spPr>
            <a:xfrm>
              <a:off x="6031057" y="4340660"/>
              <a:ext cx="50802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Training time speedup is </a:t>
              </a:r>
              <a:r>
                <a:rPr lang="en-US" altLang="zh-CN" sz="20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1.06×</a:t>
              </a:r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algn="ctr"/>
              <a:endParaRPr lang="en-US" altLang="zh-CN" sz="2000" dirty="0">
                <a:solidFill>
                  <a:srgbClr val="3C4043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Average throughput speedup is </a:t>
              </a:r>
              <a:r>
                <a:rPr lang="en-US" altLang="zh-CN" sz="20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1.05×</a:t>
              </a:r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.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A34348-3B32-8D14-8986-7F0F86D9947D}"/>
              </a:ext>
            </a:extLst>
          </p:cNvPr>
          <p:cNvGrpSpPr/>
          <p:nvPr/>
        </p:nvGrpSpPr>
        <p:grpSpPr>
          <a:xfrm>
            <a:off x="141152" y="4486377"/>
            <a:ext cx="6845171" cy="1071918"/>
            <a:chOff x="91850" y="4302350"/>
            <a:chExt cx="6845171" cy="1071918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B05F82F-F514-4C99-336B-087FFFF84250}"/>
                </a:ext>
              </a:extLst>
            </p:cNvPr>
            <p:cNvSpPr/>
            <p:nvPr/>
          </p:nvSpPr>
          <p:spPr>
            <a:xfrm>
              <a:off x="91850" y="4302350"/>
              <a:ext cx="6443608" cy="10719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3B1EFA5-F8BA-684A-FAC8-AB3269083913}"/>
                </a:ext>
              </a:extLst>
            </p:cNvPr>
            <p:cNvSpPr txBox="1"/>
            <p:nvPr/>
          </p:nvSpPr>
          <p:spPr>
            <a:xfrm>
              <a:off x="123246" y="4312536"/>
              <a:ext cx="6813775" cy="1015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(1) Increase Python garbage collection threshold.</a:t>
              </a:r>
            </a:p>
            <a:p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 </a:t>
              </a:r>
            </a:p>
            <a:p>
              <a:r>
                <a:rPr lang="en-US" altLang="zh-CN" sz="2000" dirty="0">
                  <a:solidFill>
                    <a:srgbClr val="3C4043"/>
                  </a:solidFill>
                  <a:latin typeface="Trebuchet MS" panose="020B0603020202020204" pitchFamily="34" charset="0"/>
                </a:rPr>
                <a:t>(2) Active garbage collection when saving checkpoints.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FDF973C-5073-B411-59C8-3F947072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" r="2785"/>
          <a:stretch>
            <a:fillRect/>
          </a:stretch>
        </p:blipFill>
        <p:spPr>
          <a:xfrm>
            <a:off x="141152" y="1750594"/>
            <a:ext cx="5628833" cy="2287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E217AF4-CC20-BF52-AA38-85AA929E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51"/>
          <a:stretch>
            <a:fillRect/>
          </a:stretch>
        </p:blipFill>
        <p:spPr>
          <a:xfrm>
            <a:off x="6295127" y="1684966"/>
            <a:ext cx="5789034" cy="2353249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BBB5ED0C-52BD-074F-8B9A-80085E0197D8}"/>
              </a:ext>
            </a:extLst>
          </p:cNvPr>
          <p:cNvSpPr/>
          <p:nvPr/>
        </p:nvSpPr>
        <p:spPr>
          <a:xfrm>
            <a:off x="5929312" y="2434860"/>
            <a:ext cx="540000" cy="360000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12">
            <a:extLst>
              <a:ext uri="{FF2B5EF4-FFF2-40B4-BE49-F238E27FC236}">
                <a16:creationId xmlns:a16="http://schemas.microsoft.com/office/drawing/2014/main" id="{A61F9676-C67D-FE0F-155A-814F3AF8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" y="1055917"/>
            <a:ext cx="11401074" cy="61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9k-card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MoE model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5675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FF2C-E202-2436-66AF-25A681E6E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8DDCF7F-3F7C-5358-FEDB-87009B26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E2B38D44-515F-86E8-4CE1-2F9F3D71C6FD}"/>
              </a:ext>
            </a:extLst>
          </p:cNvPr>
          <p:cNvSpPr txBox="1">
            <a:spLocks/>
          </p:cNvSpPr>
          <p:nvPr/>
        </p:nvSpPr>
        <p:spPr>
          <a:xfrm>
            <a:off x="5068389" y="812800"/>
            <a:ext cx="4447072" cy="536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Design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E19290C-529E-328E-B887-4C26296E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8391" y="4654680"/>
            <a:ext cx="468000" cy="468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7E0BB127-ECE1-CACC-5CEB-0B261C225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8391" y="1966633"/>
            <a:ext cx="468000" cy="46800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D0D278C5-0B4D-B9C5-BC16-D2925AF42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809" y="3982669"/>
            <a:ext cx="468000" cy="468000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F505665-AE70-0A84-5EA0-D2BD58C499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391" y="2638645"/>
            <a:ext cx="468000" cy="468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9D0E33AB-8DE8-4CE8-4887-E0BDA740B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8391" y="3310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78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B0E39E8C-6779-4642-857A-F49B6F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8D630FB-0ED9-3A68-77A4-6A981AC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420272"/>
            <a:ext cx="10969200" cy="705600"/>
          </a:xfrm>
        </p:spPr>
        <p:txBody>
          <a:bodyPr/>
          <a:lstStyle/>
          <a:p>
            <a:r>
              <a:rPr lang="en-US" altLang="zh-CN" sz="2800" dirty="0"/>
              <a:t>Conclusion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FF76A4-EC5E-B500-D205-F4272A7189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5C2AF4-17CB-971C-C274-B8E9C89E59C2}"/>
              </a:ext>
            </a:extLst>
          </p:cNvPr>
          <p:cNvSpPr/>
          <p:nvPr/>
        </p:nvSpPr>
        <p:spPr>
          <a:xfrm>
            <a:off x="803915" y="1328627"/>
            <a:ext cx="11015056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dirty="0">
                <a:latin typeface="Trebuchet MS" panose="020B0603020202020204" pitchFamily="34" charset="0"/>
              </a:rPr>
              <a:t>We propose Hermes, a systematic training optimization system with lightweight profiling, hierarchical analysis, and automated optimization guidance.</a:t>
            </a:r>
          </a:p>
          <a:p>
            <a:pPr marL="457200" indent="-457200">
              <a:buAutoNum type="arabicPeriod"/>
            </a:pPr>
            <a:endParaRPr lang="en-US" altLang="zh-CN" sz="2000" dirty="0">
              <a:latin typeface="Trebuchet MS" panose="020B0603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zh-CN" sz="2000" dirty="0">
                <a:latin typeface="Trebuchet MS" panose="020B0603020202020204" pitchFamily="34" charset="0"/>
              </a:rPr>
              <a:t>We summarize insights from 135 real-world cases and demonstrate Hermes’s effectiveness through extensive case studies.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44E890D-244F-11DE-B54A-171F5D85DA50}"/>
              </a:ext>
            </a:extLst>
          </p:cNvPr>
          <p:cNvGrpSpPr/>
          <p:nvPr/>
        </p:nvGrpSpPr>
        <p:grpSpPr>
          <a:xfrm>
            <a:off x="645841" y="3192558"/>
            <a:ext cx="11127274" cy="2569531"/>
            <a:chOff x="644574" y="3604038"/>
            <a:chExt cx="11127274" cy="256953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3AFBB1E-5AA4-1DE2-6CE9-3A9E6DA1E8F6}"/>
                </a:ext>
              </a:extLst>
            </p:cNvPr>
            <p:cNvSpPr/>
            <p:nvPr/>
          </p:nvSpPr>
          <p:spPr>
            <a:xfrm>
              <a:off x="802648" y="4542353"/>
              <a:ext cx="10969200" cy="163121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zh-CN" sz="2000" dirty="0">
                  <a:latin typeface="Trebuchet MS" panose="020B0603020202020204" pitchFamily="34" charset="0"/>
                </a:rPr>
                <a:t>Expand Hermes to support emerging model training technologies like reinforce learning.</a:t>
              </a:r>
            </a:p>
            <a:p>
              <a:pPr marL="457200" indent="-457200">
                <a:buAutoNum type="arabicPeriod"/>
              </a:pPr>
              <a:endParaRPr lang="en-US" altLang="zh-CN" sz="2000" dirty="0">
                <a:latin typeface="Trebuchet MS" panose="020B0603020202020204" pitchFamily="34" charset="0"/>
              </a:endParaRPr>
            </a:p>
            <a:p>
              <a:pPr marL="457200" indent="-457200">
                <a:buAutoNum type="arabicPeriod"/>
              </a:pPr>
              <a:r>
                <a:rPr lang="en-US" altLang="zh-CN" sz="2000" dirty="0">
                  <a:latin typeface="Trebuchet MS" panose="020B0603020202020204" pitchFamily="34" charset="0"/>
                </a:rPr>
                <a:t>Improve Hermes’s ability to handle more complex bottlenecks and situations.</a:t>
              </a:r>
            </a:p>
            <a:p>
              <a:pPr marL="457200" indent="-457200">
                <a:buAutoNum type="arabicPeriod"/>
              </a:pPr>
              <a:endParaRPr lang="en-US" altLang="zh-CN" sz="2000" dirty="0">
                <a:latin typeface="Trebuchet MS" panose="020B0603020202020204" pitchFamily="34" charset="0"/>
              </a:endParaRPr>
            </a:p>
            <a:p>
              <a:pPr marL="457200" indent="-457200">
                <a:buAutoNum type="arabicPeriod"/>
              </a:pPr>
              <a:r>
                <a:rPr lang="en-US" altLang="zh-CN" sz="2000" dirty="0">
                  <a:latin typeface="Trebuchet MS" panose="020B0603020202020204" pitchFamily="34" charset="0"/>
                </a:rPr>
                <a:t>Integrate training logs and even LLM-based agents to more accurate bottleneck analysis.</a:t>
              </a:r>
            </a:p>
          </p:txBody>
        </p:sp>
        <p:sp>
          <p:nvSpPr>
            <p:cNvPr id="2" name="标题 6">
              <a:extLst>
                <a:ext uri="{FF2B5EF4-FFF2-40B4-BE49-F238E27FC236}">
                  <a16:creationId xmlns:a16="http://schemas.microsoft.com/office/drawing/2014/main" id="{EEC79B0E-114A-0798-F758-94196DD891A1}"/>
                </a:ext>
              </a:extLst>
            </p:cNvPr>
            <p:cNvSpPr txBox="1">
              <a:spLocks/>
            </p:cNvSpPr>
            <p:nvPr/>
          </p:nvSpPr>
          <p:spPr>
            <a:xfrm>
              <a:off x="644574" y="3604038"/>
              <a:ext cx="10969200" cy="705600"/>
            </a:xfrm>
            <a:prstGeom prst="rect">
              <a:avLst/>
            </a:prstGeom>
          </p:spPr>
          <p:txBody>
            <a:bodyPr vert="horz" lIns="90170" tIns="46990" rIns="90170" bIns="4699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5400" b="1" u="none" strike="noStrike" kern="0" cap="none" spc="0" normalizeH="0" baseline="0">
                  <a:solidFill>
                    <a:srgbClr val="4A194E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2800" dirty="0"/>
                <a:t>Future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875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95792-6DC9-D06A-A872-2FF9D0EC5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6A484569-32E4-5C3C-E5FC-852C7BF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42" y="2448150"/>
            <a:ext cx="8145517" cy="705600"/>
          </a:xfrm>
        </p:spPr>
        <p:txBody>
          <a:bodyPr/>
          <a:lstStyle/>
          <a:p>
            <a:r>
              <a:rPr lang="en-US" altLang="zh-CN" sz="8800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D33C32-4750-2DA5-8A4E-4B4006F8BA31}"/>
              </a:ext>
            </a:extLst>
          </p:cNvPr>
          <p:cNvSpPr txBox="1"/>
          <p:nvPr/>
        </p:nvSpPr>
        <p:spPr>
          <a:xfrm>
            <a:off x="3894120" y="4216750"/>
            <a:ext cx="4403770" cy="228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5441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</a:t>
            </a:r>
            <a:r>
              <a:rPr lang="en-US" altLang="zh-CN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&amp;A</a:t>
            </a:r>
          </a:p>
          <a:p>
            <a:pPr marL="0" marR="0" lvl="0" indent="0" algn="ctr" defTabSz="25441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defTabSz="2544185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wangzb@smail.nju.edu.cn</a:t>
            </a:r>
          </a:p>
          <a:p>
            <a:pPr algn="ctr" defTabSz="2544185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yuhangzhou@smail.nju.edu.cn</a:t>
            </a:r>
            <a:endParaRPr lang="en-US" altLang="zh-CN" sz="24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25441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596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99ED0-7CFB-DC10-0395-7E0518139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71304E22-F8E3-CA8B-3EF7-F4DC1204B9A4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211862F-3161-52E1-4F46-38163348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51" y="314008"/>
            <a:ext cx="10969200" cy="705600"/>
          </a:xfrm>
        </p:spPr>
        <p:txBody>
          <a:bodyPr/>
          <a:lstStyle/>
          <a:p>
            <a:r>
              <a:rPr lang="en-US" altLang="zh-CN" sz="2800" dirty="0"/>
              <a:t>Different Roles in Model Training</a:t>
            </a:r>
            <a:endParaRPr lang="zh-CN" altLang="en-US" sz="2800" dirty="0"/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BCD6A694-8FC5-964F-87D6-00330E0BE104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AD9CF553-B30D-02EE-06A2-8ECE957375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2D43533-DE4D-1C0B-1F70-D568E7DB4719}"/>
              </a:ext>
            </a:extLst>
          </p:cNvPr>
          <p:cNvSpPr/>
          <p:nvPr/>
        </p:nvSpPr>
        <p:spPr>
          <a:xfrm>
            <a:off x="4746857" y="3543015"/>
            <a:ext cx="1272943" cy="89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Hardware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内容占位符 60">
            <a:extLst>
              <a:ext uri="{FF2B5EF4-FFF2-40B4-BE49-F238E27FC236}">
                <a16:creationId xmlns:a16="http://schemas.microsoft.com/office/drawing/2014/main" id="{55E9AFB8-86CA-E092-59A1-FDDD36940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66" y="3926494"/>
            <a:ext cx="393700" cy="393700"/>
          </a:xfrm>
          <a:prstGeom prst="rect">
            <a:avLst/>
          </a:prstGeom>
        </p:spPr>
      </p:pic>
      <p:pic>
        <p:nvPicPr>
          <p:cNvPr id="14" name="内容占位符 10">
            <a:extLst>
              <a:ext uri="{FF2B5EF4-FFF2-40B4-BE49-F238E27FC236}">
                <a16:creationId xmlns:a16="http://schemas.microsoft.com/office/drawing/2014/main" id="{9EDD99AB-560C-7208-DF70-F1249C3D3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64" y="5366659"/>
            <a:ext cx="900000" cy="9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24E1782-5369-ADF6-D098-146298F62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1" y="3535233"/>
            <a:ext cx="900000" cy="900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D9F3FEC1-3FA3-6BCC-3024-C8386EEF7F1E}"/>
              </a:ext>
            </a:extLst>
          </p:cNvPr>
          <p:cNvSpPr/>
          <p:nvPr/>
        </p:nvSpPr>
        <p:spPr>
          <a:xfrm>
            <a:off x="2766522" y="3539944"/>
            <a:ext cx="1272942" cy="89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Model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21A600A-3207-A069-31FF-4838C39A0135}"/>
              </a:ext>
            </a:extLst>
          </p:cNvPr>
          <p:cNvSpPr/>
          <p:nvPr/>
        </p:nvSpPr>
        <p:spPr>
          <a:xfrm>
            <a:off x="2762267" y="5454699"/>
            <a:ext cx="3257533" cy="720000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Running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0CB56183-B487-C070-0925-1A919E98008E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rot="16200000" flipH="1">
            <a:off x="3387556" y="4451220"/>
            <a:ext cx="1018915" cy="98804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FE0DCFC5-3A4A-2529-91F4-826BF3292DC5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rot="5400000">
            <a:off x="4379260" y="4450630"/>
            <a:ext cx="1015844" cy="9922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7CE4D78-3618-5CD3-E811-A273451481BF}"/>
              </a:ext>
            </a:extLst>
          </p:cNvPr>
          <p:cNvCxnSpPr>
            <a:cxnSpLocks/>
            <a:stCxn id="22" idx="3"/>
            <a:endCxn id="10" idx="1"/>
          </p:cNvCxnSpPr>
          <p:nvPr/>
        </p:nvCxnSpPr>
        <p:spPr>
          <a:xfrm>
            <a:off x="4039464" y="3987864"/>
            <a:ext cx="707393" cy="3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1DB088E1-BA41-473F-1FDE-991A87A8B0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3758" y="3925207"/>
            <a:ext cx="409957" cy="4099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79B3C2E-C9D4-0E8C-22F5-AA60929609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7" y="4667901"/>
            <a:ext cx="659962" cy="61968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8359E19-11E4-8B10-1A43-046D21F72E7A}"/>
              </a:ext>
            </a:extLst>
          </p:cNvPr>
          <p:cNvSpPr/>
          <p:nvPr/>
        </p:nvSpPr>
        <p:spPr>
          <a:xfrm>
            <a:off x="2762267" y="1406912"/>
            <a:ext cx="3257533" cy="1469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Optimization library</a:t>
            </a: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537B4F64-B7A2-4302-EE16-7B225DE22A62}"/>
              </a:ext>
            </a:extLst>
          </p:cNvPr>
          <p:cNvSpPr/>
          <p:nvPr/>
        </p:nvSpPr>
        <p:spPr>
          <a:xfrm>
            <a:off x="2886824" y="1756515"/>
            <a:ext cx="1440000" cy="468000"/>
          </a:xfrm>
          <a:prstGeom prst="ellipse">
            <a:avLst/>
          </a:prstGeom>
          <a:solidFill>
            <a:srgbClr val="6096E6">
              <a:alpha val="25000"/>
            </a:srgb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1DA0346-239B-0EE4-C852-EFF9D2FE13BA}"/>
              </a:ext>
            </a:extLst>
          </p:cNvPr>
          <p:cNvSpPr txBox="1"/>
          <p:nvPr/>
        </p:nvSpPr>
        <p:spPr>
          <a:xfrm>
            <a:off x="3102823" y="1843067"/>
            <a:ext cx="100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u="sng" dirty="0"/>
              <a:t>Parallel</a:t>
            </a:r>
            <a:endParaRPr lang="zh-CN" altLang="en-US" sz="1200" b="1" i="1" u="sng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16CB422-9DB8-CBA3-FF7B-57A541413AB3}"/>
              </a:ext>
            </a:extLst>
          </p:cNvPr>
          <p:cNvSpPr/>
          <p:nvPr/>
        </p:nvSpPr>
        <p:spPr>
          <a:xfrm>
            <a:off x="4452835" y="1767229"/>
            <a:ext cx="1440000" cy="468000"/>
          </a:xfrm>
          <a:prstGeom prst="ellipse">
            <a:avLst/>
          </a:prstGeom>
          <a:solidFill>
            <a:srgbClr val="FFE5BF"/>
          </a:solidFill>
          <a:ln w="38100">
            <a:solidFill>
              <a:srgbClr val="AA65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DCFA590-AF5F-BF06-1A77-355CA4691561}"/>
              </a:ext>
            </a:extLst>
          </p:cNvPr>
          <p:cNvSpPr txBox="1"/>
          <p:nvPr/>
        </p:nvSpPr>
        <p:spPr>
          <a:xfrm>
            <a:off x="4672544" y="1857229"/>
            <a:ext cx="1008000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I/O</a:t>
            </a:r>
            <a:endParaRPr lang="zh-CN" altLang="en-US" sz="1200" b="1" i="1" u="sng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345B672C-5E8A-B2C9-5FA1-91FB6589D46D}"/>
              </a:ext>
            </a:extLst>
          </p:cNvPr>
          <p:cNvSpPr/>
          <p:nvPr/>
        </p:nvSpPr>
        <p:spPr>
          <a:xfrm>
            <a:off x="2886824" y="2311743"/>
            <a:ext cx="1440000" cy="468000"/>
          </a:xfrm>
          <a:prstGeom prst="ellipse">
            <a:avLst/>
          </a:prstGeom>
          <a:solidFill>
            <a:srgbClr val="FAD7DC"/>
          </a:solidFill>
          <a:ln w="38100">
            <a:solidFill>
              <a:srgbClr val="94122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E370ED5-5FFC-C52C-7C8B-8FDD3DBB3F72}"/>
              </a:ext>
            </a:extLst>
          </p:cNvPr>
          <p:cNvSpPr txBox="1"/>
          <p:nvPr/>
        </p:nvSpPr>
        <p:spPr>
          <a:xfrm>
            <a:off x="3039200" y="2401641"/>
            <a:ext cx="1135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Computation</a:t>
            </a:r>
            <a:endParaRPr lang="zh-CN" altLang="en-US" sz="1200" b="1" i="1" u="sng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691D291C-9102-2853-C012-8F048AE01559}"/>
              </a:ext>
            </a:extLst>
          </p:cNvPr>
          <p:cNvSpPr/>
          <p:nvPr/>
        </p:nvSpPr>
        <p:spPr>
          <a:xfrm>
            <a:off x="4452108" y="2320969"/>
            <a:ext cx="1440000" cy="468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226E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4581D24-6B0D-0FB2-BE40-29A56D307CEB}"/>
              </a:ext>
            </a:extLst>
          </p:cNvPr>
          <p:cNvSpPr txBox="1"/>
          <p:nvPr/>
        </p:nvSpPr>
        <p:spPr>
          <a:xfrm>
            <a:off x="4489877" y="2410414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Communication</a:t>
            </a:r>
            <a:endParaRPr lang="zh-CN" altLang="en-US" sz="1200" b="1" i="1" u="sng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40B4F10-646C-8670-1919-7AF7A8B965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3" y="1695229"/>
            <a:ext cx="954000" cy="900000"/>
          </a:xfrm>
          <a:prstGeom prst="rect">
            <a:avLst/>
          </a:prstGeom>
        </p:spPr>
      </p:pic>
      <p:sp>
        <p:nvSpPr>
          <p:cNvPr id="49" name="左大括号 48">
            <a:extLst>
              <a:ext uri="{FF2B5EF4-FFF2-40B4-BE49-F238E27FC236}">
                <a16:creationId xmlns:a16="http://schemas.microsoft.com/office/drawing/2014/main" id="{A5129061-8043-537C-4446-8F6A924F1E57}"/>
              </a:ext>
            </a:extLst>
          </p:cNvPr>
          <p:cNvSpPr/>
          <p:nvPr/>
        </p:nvSpPr>
        <p:spPr>
          <a:xfrm>
            <a:off x="2494799" y="1695229"/>
            <a:ext cx="196741" cy="101494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C066600-9DD5-A4DC-CB9E-341474552FEC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flipV="1">
            <a:off x="1956864" y="4435233"/>
            <a:ext cx="7247" cy="931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3B8FE765-4059-0348-6A23-C26387635119}"/>
              </a:ext>
            </a:extLst>
          </p:cNvPr>
          <p:cNvSpPr/>
          <p:nvPr/>
        </p:nvSpPr>
        <p:spPr>
          <a:xfrm>
            <a:off x="-165446" y="1917843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Developer</a:t>
            </a:r>
            <a:endParaRPr lang="zh-CN" altLang="en-US" sz="2200" b="1" i="1" dirty="0">
              <a:latin typeface="+mj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5443AF0-BF48-2435-A439-50033FD71E52}"/>
              </a:ext>
            </a:extLst>
          </p:cNvPr>
          <p:cNvSpPr/>
          <p:nvPr/>
        </p:nvSpPr>
        <p:spPr>
          <a:xfrm>
            <a:off x="-165446" y="3776210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Deployer</a:t>
            </a:r>
            <a:endParaRPr lang="zh-CN" altLang="en-US" sz="2200" b="1" i="1" dirty="0">
              <a:latin typeface="+mj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E52F054-E4CF-12B8-2805-81ACDEF0116D}"/>
              </a:ext>
            </a:extLst>
          </p:cNvPr>
          <p:cNvSpPr/>
          <p:nvPr/>
        </p:nvSpPr>
        <p:spPr>
          <a:xfrm>
            <a:off x="-165446" y="5590891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Maintainer</a:t>
            </a:r>
            <a:endParaRPr lang="zh-CN" altLang="en-US" sz="2200" b="1" i="1" dirty="0">
              <a:latin typeface="+mj-lt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32BB3AD8-8BA2-5EAB-D7B3-93992A8B3C55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391034" y="2876392"/>
            <a:ext cx="0" cy="1059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A378F-7CAA-F213-00F2-6CFB0B401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477D3816-47D0-5B4A-A960-EC95A8DFD7C6}"/>
              </a:ext>
            </a:extLst>
          </p:cNvPr>
          <p:cNvSpPr/>
          <p:nvPr/>
        </p:nvSpPr>
        <p:spPr>
          <a:xfrm>
            <a:off x="3096189" y="1469774"/>
            <a:ext cx="8055205" cy="34937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Optimization library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6F4FC14C-CF2C-F2D7-0DE9-F7E3ACB4D069}"/>
              </a:ext>
            </a:extLst>
          </p:cNvPr>
          <p:cNvSpPr/>
          <p:nvPr/>
        </p:nvSpPr>
        <p:spPr>
          <a:xfrm>
            <a:off x="7201857" y="3514340"/>
            <a:ext cx="3778943" cy="1353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226E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A03296-52BE-2150-DAD6-7E2E8F0AF7BA}"/>
              </a:ext>
            </a:extLst>
          </p:cNvPr>
          <p:cNvSpPr/>
          <p:nvPr/>
        </p:nvSpPr>
        <p:spPr>
          <a:xfrm>
            <a:off x="3272606" y="3479566"/>
            <a:ext cx="3778943" cy="1352740"/>
          </a:xfrm>
          <a:prstGeom prst="ellipse">
            <a:avLst/>
          </a:prstGeom>
          <a:solidFill>
            <a:srgbClr val="FAD7DC"/>
          </a:solidFill>
          <a:ln w="38100">
            <a:solidFill>
              <a:srgbClr val="94122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CA6D033F-F8A0-C165-AA05-6AEECFE76101}"/>
              </a:ext>
            </a:extLst>
          </p:cNvPr>
          <p:cNvSpPr/>
          <p:nvPr/>
        </p:nvSpPr>
        <p:spPr>
          <a:xfrm>
            <a:off x="7201857" y="1874861"/>
            <a:ext cx="3778943" cy="1354881"/>
          </a:xfrm>
          <a:prstGeom prst="ellipse">
            <a:avLst/>
          </a:prstGeom>
          <a:solidFill>
            <a:srgbClr val="FFE5BF"/>
          </a:solidFill>
          <a:ln w="38100">
            <a:solidFill>
              <a:srgbClr val="AA65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8" name="Path118">
            <a:extLst>
              <a:ext uri="{FF2B5EF4-FFF2-40B4-BE49-F238E27FC236}">
                <a16:creationId xmlns:a16="http://schemas.microsoft.com/office/drawing/2014/main" id="{513219B1-7003-E744-4D32-0BA7CFB5AB48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7F7BB0A3-E2D3-CDCA-B9A1-B33128FABDD0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0A4A9C13-F600-6164-B6A3-11BF738E87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28AF47BB-8B44-DFAC-385B-2A5FE0DBBB13}"/>
              </a:ext>
            </a:extLst>
          </p:cNvPr>
          <p:cNvSpPr/>
          <p:nvPr/>
        </p:nvSpPr>
        <p:spPr>
          <a:xfrm>
            <a:off x="2338569" y="2289779"/>
            <a:ext cx="370443" cy="2186828"/>
          </a:xfrm>
          <a:prstGeom prst="leftBrace">
            <a:avLst>
              <a:gd name="adj1" fmla="val 8333"/>
              <a:gd name="adj2" fmla="val 4852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6BE812EE-F4EB-836C-F9C0-80A893B3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1" y="2745312"/>
            <a:ext cx="1144800" cy="10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F53FE0C-5E47-D72B-7688-54FDD4AB4F57}"/>
              </a:ext>
            </a:extLst>
          </p:cNvPr>
          <p:cNvSpPr txBox="1"/>
          <p:nvPr/>
        </p:nvSpPr>
        <p:spPr>
          <a:xfrm>
            <a:off x="4358014" y="353899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i="1" u="sng" dirty="0"/>
              <a:t>Computation</a:t>
            </a:r>
            <a:endParaRPr lang="zh-CN" altLang="en-US" b="1" i="1" u="sng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B69DF8-2AF0-C16C-4A75-D62DDF15CDE5}"/>
              </a:ext>
            </a:extLst>
          </p:cNvPr>
          <p:cNvSpPr txBox="1"/>
          <p:nvPr/>
        </p:nvSpPr>
        <p:spPr>
          <a:xfrm>
            <a:off x="4659378" y="1906495"/>
            <a:ext cx="1005403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i="1" u="sng" dirty="0"/>
              <a:t>Parallel</a:t>
            </a:r>
            <a:endParaRPr lang="zh-CN" altLang="en-US" b="1" i="1" u="sng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9A8DFE3-2B0D-FBDB-3397-6B9DD99F459E}"/>
              </a:ext>
            </a:extLst>
          </p:cNvPr>
          <p:cNvSpPr txBox="1"/>
          <p:nvPr/>
        </p:nvSpPr>
        <p:spPr>
          <a:xfrm>
            <a:off x="8127488" y="3538991"/>
            <a:ext cx="19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i="1" u="sng" dirty="0"/>
              <a:t>Communication</a:t>
            </a:r>
            <a:endParaRPr lang="zh-CN" altLang="en-US" b="1" i="1" u="sng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F851D3B-7A16-2296-EF33-259222411989}"/>
              </a:ext>
            </a:extLst>
          </p:cNvPr>
          <p:cNvSpPr txBox="1"/>
          <p:nvPr/>
        </p:nvSpPr>
        <p:spPr>
          <a:xfrm>
            <a:off x="8549634" y="1900350"/>
            <a:ext cx="108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u="sng" dirty="0"/>
              <a:t>I/O</a:t>
            </a:r>
            <a:endParaRPr lang="zh-CN" altLang="en-US" b="1" i="1" u="sng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0F54704-19C7-3A0A-79F1-20BEF5C84619}"/>
              </a:ext>
            </a:extLst>
          </p:cNvPr>
          <p:cNvSpPr/>
          <p:nvPr/>
        </p:nvSpPr>
        <p:spPr>
          <a:xfrm>
            <a:off x="2114079" y="23503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DP/PP/TP/SP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Auto Parallel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Alpa, …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9DC843C-884F-2A06-2B0D-764858DA8669}"/>
              </a:ext>
            </a:extLst>
          </p:cNvPr>
          <p:cNvSpPr/>
          <p:nvPr/>
        </p:nvSpPr>
        <p:spPr>
          <a:xfrm>
            <a:off x="6070971" y="226033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CPU processing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Pecan, …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Cache</a:t>
            </a:r>
            <a:r>
              <a:rPr lang="zh-CN" altLang="en-US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strategy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UGACHE, …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prefetch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</a:t>
            </a:r>
            <a:r>
              <a:rPr lang="en-US" altLang="zh-CN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Fastensor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…</a:t>
            </a:r>
            <a:endParaRPr lang="zh-CN" altLang="en-US" sz="16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C4E7B7D-C63F-36B0-70C8-A2FB5B2A82B7}"/>
              </a:ext>
            </a:extLst>
          </p:cNvPr>
          <p:cNvSpPr/>
          <p:nvPr/>
        </p:nvSpPr>
        <p:spPr>
          <a:xfrm>
            <a:off x="2135778" y="38937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Operator fusion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T3, …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Memory management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</a:t>
            </a:r>
            <a:r>
              <a:rPr lang="en-US" altLang="zh-CN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GMLake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</a:t>
            </a:r>
            <a:r>
              <a:rPr lang="zh-CN"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Compiler</a:t>
            </a:r>
            <a:r>
              <a:rPr lang="zh-CN"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Cocktailer, …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666D9C5-E1A7-4E76-6AE9-2CB55EE4A7A9}"/>
              </a:ext>
            </a:extLst>
          </p:cNvPr>
          <p:cNvSpPr/>
          <p:nvPr/>
        </p:nvSpPr>
        <p:spPr>
          <a:xfrm>
            <a:off x="6093000" y="389375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Scheduler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Syndicate,</a:t>
            </a:r>
            <a:r>
              <a:rPr lang="zh-CN"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 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Topology</a:t>
            </a:r>
            <a:r>
              <a:rPr lang="zh-CN"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TopoOpt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…</a:t>
            </a:r>
          </a:p>
          <a:p>
            <a:pPr algn="ctr"/>
            <a:r>
              <a:rPr lang="en-US" altLang="zh-CN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Collectives</a:t>
            </a:r>
            <a:r>
              <a:rPr lang="zh-CN" alt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6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TCCL, …</a:t>
            </a:r>
          </a:p>
        </p:txBody>
      </p:sp>
      <p:sp>
        <p:nvSpPr>
          <p:cNvPr id="56" name="标题 6">
            <a:extLst>
              <a:ext uri="{FF2B5EF4-FFF2-40B4-BE49-F238E27FC236}">
                <a16:creationId xmlns:a16="http://schemas.microsoft.com/office/drawing/2014/main" id="{9CFC02AD-824B-A12F-2D8C-A4430A9081F5}"/>
              </a:ext>
            </a:extLst>
          </p:cNvPr>
          <p:cNvSpPr txBox="1">
            <a:spLocks/>
          </p:cNvSpPr>
          <p:nvPr/>
        </p:nvSpPr>
        <p:spPr>
          <a:xfrm>
            <a:off x="258051" y="314008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 dirty="0"/>
              <a:t>Developer</a:t>
            </a:r>
            <a:endParaRPr lang="zh-CN" altLang="en-US" sz="2800" dirty="0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4C4F1D2A-2706-CB00-4D39-17517A1649DC}"/>
              </a:ext>
            </a:extLst>
          </p:cNvPr>
          <p:cNvSpPr/>
          <p:nvPr/>
        </p:nvSpPr>
        <p:spPr>
          <a:xfrm>
            <a:off x="3272079" y="1860838"/>
            <a:ext cx="3779999" cy="1353600"/>
          </a:xfrm>
          <a:prstGeom prst="ellipse">
            <a:avLst/>
          </a:prstGeom>
          <a:solidFill>
            <a:srgbClr val="6096E6">
              <a:alpha val="25000"/>
            </a:srgb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6D66D3C-E3CA-EA7F-7A04-E8B3B0A9BC17}"/>
              </a:ext>
            </a:extLst>
          </p:cNvPr>
          <p:cNvSpPr/>
          <p:nvPr/>
        </p:nvSpPr>
        <p:spPr>
          <a:xfrm>
            <a:off x="1785600" y="5580000"/>
            <a:ext cx="8619881" cy="606645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bottlenecks and develop optimizations</a:t>
            </a:r>
          </a:p>
        </p:txBody>
      </p:sp>
    </p:spTree>
    <p:extLst>
      <p:ext uri="{BB962C8B-B14F-4D97-AF65-F5344CB8AC3E}">
        <p14:creationId xmlns:p14="http://schemas.microsoft.com/office/powerpoint/2010/main" val="35424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293AD-E977-FA1D-7CCE-E1467EC6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94F335B0-2AE1-E940-EE2C-9808A3C8DAE1}"/>
              </a:ext>
            </a:extLst>
          </p:cNvPr>
          <p:cNvSpPr/>
          <p:nvPr/>
        </p:nvSpPr>
        <p:spPr>
          <a:xfrm>
            <a:off x="1728788" y="1578769"/>
            <a:ext cx="4279106" cy="32675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Model</a:t>
            </a:r>
          </a:p>
          <a:p>
            <a:pPr algn="ctr"/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8" name="Path118">
            <a:extLst>
              <a:ext uri="{FF2B5EF4-FFF2-40B4-BE49-F238E27FC236}">
                <a16:creationId xmlns:a16="http://schemas.microsoft.com/office/drawing/2014/main" id="{AA4CBEF5-E5E0-6E55-465C-147BF3D832E0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2806EF64-9360-9561-6B06-4372BEE9055F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3614424B-B3E5-C99A-E457-0A368B984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56" name="标题 6">
            <a:extLst>
              <a:ext uri="{FF2B5EF4-FFF2-40B4-BE49-F238E27FC236}">
                <a16:creationId xmlns:a16="http://schemas.microsoft.com/office/drawing/2014/main" id="{AF469408-78F6-7403-5E3C-A0A7D758748B}"/>
              </a:ext>
            </a:extLst>
          </p:cNvPr>
          <p:cNvSpPr txBox="1">
            <a:spLocks/>
          </p:cNvSpPr>
          <p:nvPr/>
        </p:nvSpPr>
        <p:spPr>
          <a:xfrm>
            <a:off x="258051" y="314008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0" cap="none" spc="0" normalizeH="0" baseline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800" dirty="0"/>
              <a:t>Deployer</a:t>
            </a:r>
            <a:endParaRPr lang="zh-CN" altLang="en-US" sz="28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7D607653-D851-24C6-0BF2-92F11F3E9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5" y="2529563"/>
            <a:ext cx="1080000" cy="1080000"/>
          </a:xfrm>
          <a:prstGeom prst="rect">
            <a:avLst/>
          </a:prstGeom>
        </p:spPr>
      </p:pic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B90E5CBB-AC31-31C0-C2FA-8F803F951224}"/>
              </a:ext>
            </a:extLst>
          </p:cNvPr>
          <p:cNvCxnSpPr>
            <a:cxnSpLocks/>
            <a:stCxn id="64" idx="3"/>
            <a:endCxn id="66" idx="1"/>
          </p:cNvCxnSpPr>
          <p:nvPr/>
        </p:nvCxnSpPr>
        <p:spPr>
          <a:xfrm>
            <a:off x="6007894" y="3212551"/>
            <a:ext cx="12456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974CC754-0BB9-8174-A88E-213C67409505}"/>
              </a:ext>
            </a:extLst>
          </p:cNvPr>
          <p:cNvSpPr txBox="1"/>
          <p:nvPr/>
        </p:nvSpPr>
        <p:spPr>
          <a:xfrm>
            <a:off x="4075679" y="3078860"/>
            <a:ext cx="143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DLRM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BC13D5D-A820-F04F-759C-A241C6394575}"/>
              </a:ext>
            </a:extLst>
          </p:cNvPr>
          <p:cNvSpPr txBox="1"/>
          <p:nvPr/>
        </p:nvSpPr>
        <p:spPr>
          <a:xfrm>
            <a:off x="2185182" y="3120217"/>
            <a:ext cx="143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Transformer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894D1A3-14E9-6A6E-7C0B-F64CDFEAC3A9}"/>
              </a:ext>
            </a:extLst>
          </p:cNvPr>
          <p:cNvSpPr txBox="1"/>
          <p:nvPr/>
        </p:nvSpPr>
        <p:spPr>
          <a:xfrm>
            <a:off x="2051495" y="4380581"/>
            <a:ext cx="143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MoE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235587C-3CBB-63BB-05D7-C03F0D9D7640}"/>
              </a:ext>
            </a:extLst>
          </p:cNvPr>
          <p:cNvSpPr txBox="1"/>
          <p:nvPr/>
        </p:nvSpPr>
        <p:spPr>
          <a:xfrm>
            <a:off x="4075679" y="4380581"/>
            <a:ext cx="143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Multimodal</a:t>
            </a:r>
            <a:endParaRPr lang="zh-CN" altLang="en-US" dirty="0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71B39DC8-3610-9466-8AD0-E54D2E190370}"/>
              </a:ext>
            </a:extLst>
          </p:cNvPr>
          <p:cNvSpPr/>
          <p:nvPr/>
        </p:nvSpPr>
        <p:spPr>
          <a:xfrm>
            <a:off x="7253496" y="1578769"/>
            <a:ext cx="4279106" cy="32675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Hardware</a:t>
            </a:r>
          </a:p>
          <a:p>
            <a:pPr algn="ctr"/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8663656-DBEF-6EEA-777B-2044E018BB05}"/>
              </a:ext>
            </a:extLst>
          </p:cNvPr>
          <p:cNvSpPr txBox="1"/>
          <p:nvPr/>
        </p:nvSpPr>
        <p:spPr>
          <a:xfrm>
            <a:off x="8437084" y="2917756"/>
            <a:ext cx="191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GPU vs NPU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1708CC1-DF20-7AB2-215D-C8C52767757E}"/>
              </a:ext>
            </a:extLst>
          </p:cNvPr>
          <p:cNvSpPr txBox="1"/>
          <p:nvPr/>
        </p:nvSpPr>
        <p:spPr>
          <a:xfrm>
            <a:off x="7853396" y="4391357"/>
            <a:ext cx="319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Single node</a:t>
            </a:r>
            <a:r>
              <a:rPr kumimoji="0" lang="en-US" altLang="zh-C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vs Multi node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7CDA196-FCF3-85A5-EFD8-9770894D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02" y="2077493"/>
            <a:ext cx="764658" cy="1059356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20B3C12-1E93-ADE6-5477-780732976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908" y="3595546"/>
            <a:ext cx="1601084" cy="724935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A9E2CDC-45E4-0679-11B4-C53E7493E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106" y="3580102"/>
            <a:ext cx="1760705" cy="75582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40A93309-A3B1-AD27-888A-A59539644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3409" y="2077493"/>
            <a:ext cx="1058643" cy="973180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3DC93824-913D-8B1D-C346-3111A4AE27B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267" t="11344" r="15199" b="13066"/>
          <a:stretch/>
        </p:blipFill>
        <p:spPr>
          <a:xfrm>
            <a:off x="9448830" y="2043087"/>
            <a:ext cx="924046" cy="769573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A1004CA1-5B27-A9B4-C2C6-C0345D0CB6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125" t="14974" r="23749" b="17902"/>
          <a:stretch/>
        </p:blipFill>
        <p:spPr>
          <a:xfrm>
            <a:off x="10349012" y="2043087"/>
            <a:ext cx="831178" cy="784581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5E6F40B6-EC0C-FAF2-D52C-27E1E7F2CD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2519" y="1996097"/>
            <a:ext cx="1339650" cy="921659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1C41FDE0-E662-5F66-6FB9-F4AD8AE08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3906" y="3342220"/>
            <a:ext cx="1651005" cy="1034129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4A5340E8-2E9C-137F-238E-D2845F8C17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2519" y="3334592"/>
            <a:ext cx="1339650" cy="1031980"/>
          </a:xfrm>
          <a:prstGeom prst="rect">
            <a:avLst/>
          </a:prstGeom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431AC7EB-01EF-1735-E5A0-43FFAA2BBFEC}"/>
              </a:ext>
            </a:extLst>
          </p:cNvPr>
          <p:cNvSpPr/>
          <p:nvPr/>
        </p:nvSpPr>
        <p:spPr>
          <a:xfrm>
            <a:off x="1783800" y="5580000"/>
            <a:ext cx="8619881" cy="606645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optimization for varying models and hardware</a:t>
            </a:r>
          </a:p>
        </p:txBody>
      </p:sp>
    </p:spTree>
    <p:extLst>
      <p:ext uri="{BB962C8B-B14F-4D97-AF65-F5344CB8AC3E}">
        <p14:creationId xmlns:p14="http://schemas.microsoft.com/office/powerpoint/2010/main" val="145686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D67A0-E1F2-7175-A690-B135487B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895C7055-4724-DBA7-017E-AA995B5BD2ED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45E7A9A7-6C48-824C-534C-0BED99323490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8C72060B-021F-C361-2409-6E17A5B98C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pic>
        <p:nvPicPr>
          <p:cNvPr id="64" name="内容占位符 10">
            <a:extLst>
              <a:ext uri="{FF2B5EF4-FFF2-40B4-BE49-F238E27FC236}">
                <a16:creationId xmlns:a16="http://schemas.microsoft.com/office/drawing/2014/main" id="{5F9A7FD1-50A2-C9A2-2FCC-F9268BE4A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4" y="3618688"/>
            <a:ext cx="1080000" cy="1080000"/>
          </a:xfrm>
          <a:prstGeom prst="rect">
            <a:avLst/>
          </a:prstGeom>
        </p:spPr>
      </p:pic>
      <p:sp>
        <p:nvSpPr>
          <p:cNvPr id="65" name="AutoShape 2" descr="流水线并行、张量并行和3D并行-CSDN博客">
            <a:extLst>
              <a:ext uri="{FF2B5EF4-FFF2-40B4-BE49-F238E27FC236}">
                <a16:creationId xmlns:a16="http://schemas.microsoft.com/office/drawing/2014/main" id="{910707F7-A787-F6EC-EF8A-ECEEED1C3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0C5DCBCE-BCDE-5CB1-907D-E14A0C594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" b="20029"/>
          <a:stretch>
            <a:fillRect/>
          </a:stretch>
        </p:blipFill>
        <p:spPr>
          <a:xfrm>
            <a:off x="3213189" y="2731349"/>
            <a:ext cx="7270754" cy="2273254"/>
          </a:xfrm>
          <a:prstGeom prst="rect">
            <a:avLst/>
          </a:prstGeom>
        </p:spPr>
      </p:pic>
      <p:sp>
        <p:nvSpPr>
          <p:cNvPr id="68" name="对话气泡: 椭圆形 67">
            <a:extLst>
              <a:ext uri="{FF2B5EF4-FFF2-40B4-BE49-F238E27FC236}">
                <a16:creationId xmlns:a16="http://schemas.microsoft.com/office/drawing/2014/main" id="{93C49013-993F-CB1D-F0E1-81AAC282245A}"/>
              </a:ext>
            </a:extLst>
          </p:cNvPr>
          <p:cNvSpPr/>
          <p:nvPr/>
        </p:nvSpPr>
        <p:spPr>
          <a:xfrm>
            <a:off x="7619888" y="1571977"/>
            <a:ext cx="4199083" cy="1018103"/>
          </a:xfrm>
          <a:prstGeom prst="wedgeEllipseCallout">
            <a:avLst>
              <a:gd name="adj1" fmla="val -37794"/>
              <a:gd name="adj2" fmla="val 6740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Random and unpredictable performance fluctuations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2D44AF08-BFB4-32BD-CFAF-2B11DDB87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4" y="2010965"/>
            <a:ext cx="850380" cy="798479"/>
          </a:xfrm>
          <a:prstGeom prst="rect">
            <a:avLst/>
          </a:prstGeom>
        </p:spPr>
      </p:pic>
      <p:sp>
        <p:nvSpPr>
          <p:cNvPr id="71" name="矩形 70">
            <a:extLst>
              <a:ext uri="{FF2B5EF4-FFF2-40B4-BE49-F238E27FC236}">
                <a16:creationId xmlns:a16="http://schemas.microsoft.com/office/drawing/2014/main" id="{FF662B51-6DCC-BF1C-D919-E8FF987507DF}"/>
              </a:ext>
            </a:extLst>
          </p:cNvPr>
          <p:cNvSpPr/>
          <p:nvPr/>
        </p:nvSpPr>
        <p:spPr>
          <a:xfrm>
            <a:off x="1523311" y="3085540"/>
            <a:ext cx="1295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+mj-lt"/>
              </a:rPr>
              <a:t>Report</a:t>
            </a:r>
            <a:endParaRPr lang="zh-CN" altLang="en-US" b="1" dirty="0">
              <a:latin typeface="+mj-lt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C348FC6A-AB1D-9D34-7382-AB1E3A430DDE}"/>
              </a:ext>
            </a:extLst>
          </p:cNvPr>
          <p:cNvCxnSpPr>
            <a:cxnSpLocks/>
            <a:stCxn id="64" idx="0"/>
            <a:endCxn id="69" idx="2"/>
          </p:cNvCxnSpPr>
          <p:nvPr/>
        </p:nvCxnSpPr>
        <p:spPr>
          <a:xfrm flipV="1">
            <a:off x="1682324" y="2809444"/>
            <a:ext cx="0" cy="809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34DA1FA0-C79D-940D-C0B6-96AD60DBEC7D}"/>
              </a:ext>
            </a:extLst>
          </p:cNvPr>
          <p:cNvSpPr/>
          <p:nvPr/>
        </p:nvSpPr>
        <p:spPr>
          <a:xfrm>
            <a:off x="1784119" y="5580000"/>
            <a:ext cx="8619881" cy="606645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Real-time monitoring to capture performance fluctuations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2EE7149-8E49-E8E7-7F13-2EF3E8F8518C}"/>
              </a:ext>
            </a:extLst>
          </p:cNvPr>
          <p:cNvSpPr/>
          <p:nvPr/>
        </p:nvSpPr>
        <p:spPr>
          <a:xfrm>
            <a:off x="259200" y="493200"/>
            <a:ext cx="10644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kern="0" dirty="0">
                <a:solidFill>
                  <a:srgbClr val="4A194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Maintainer</a:t>
            </a:r>
            <a:endParaRPr lang="zh-CN" altLang="en-US" sz="2800" b="1" kern="0" dirty="0">
              <a:solidFill>
                <a:srgbClr val="4A194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DBD1D-AD03-EAED-5C41-DAEAECDAF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>
            <a:extLst>
              <a:ext uri="{FF2B5EF4-FFF2-40B4-BE49-F238E27FC236}">
                <a16:creationId xmlns:a16="http://schemas.microsoft.com/office/drawing/2014/main" id="{D14052F4-C04E-B5DA-4B3E-39B145AE2614}"/>
              </a:ext>
            </a:extLst>
          </p:cNvPr>
          <p:cNvSpPr/>
          <p:nvPr/>
        </p:nvSpPr>
        <p:spPr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DC90C5D-5CB0-B0E8-15FE-E5DB419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7" y="314008"/>
            <a:ext cx="10969200" cy="705600"/>
          </a:xfrm>
        </p:spPr>
        <p:txBody>
          <a:bodyPr/>
          <a:lstStyle/>
          <a:p>
            <a:r>
              <a:rPr lang="en-US" altLang="zh-CN" sz="2800" dirty="0"/>
              <a:t>Different Roles in Model Training</a:t>
            </a:r>
            <a:endParaRPr lang="zh-CN" altLang="en-US" sz="2800" dirty="0"/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B2C58B63-9F31-ABE0-9C9F-706C233090BE}"/>
              </a:ext>
            </a:extLst>
          </p:cNvPr>
          <p:cNvSpPr txBox="1">
            <a:spLocks/>
          </p:cNvSpPr>
          <p:nvPr/>
        </p:nvSpPr>
        <p:spPr>
          <a:xfrm>
            <a:off x="9118971" y="6463877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9CA3FF0E-74A2-F735-1371-93591409CE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DEB25F3-BB33-C92B-2739-7B0F5F1232EC}"/>
              </a:ext>
            </a:extLst>
          </p:cNvPr>
          <p:cNvSpPr/>
          <p:nvPr/>
        </p:nvSpPr>
        <p:spPr>
          <a:xfrm>
            <a:off x="4746857" y="3543015"/>
            <a:ext cx="1272943" cy="89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Hardware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内容占位符 60">
            <a:extLst>
              <a:ext uri="{FF2B5EF4-FFF2-40B4-BE49-F238E27FC236}">
                <a16:creationId xmlns:a16="http://schemas.microsoft.com/office/drawing/2014/main" id="{D2897187-0B4F-8EE5-49B7-F10549D23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66" y="3926494"/>
            <a:ext cx="393700" cy="393700"/>
          </a:xfrm>
          <a:prstGeom prst="rect">
            <a:avLst/>
          </a:prstGeom>
        </p:spPr>
      </p:pic>
      <p:pic>
        <p:nvPicPr>
          <p:cNvPr id="14" name="内容占位符 10">
            <a:extLst>
              <a:ext uri="{FF2B5EF4-FFF2-40B4-BE49-F238E27FC236}">
                <a16:creationId xmlns:a16="http://schemas.microsoft.com/office/drawing/2014/main" id="{298E66E0-8583-7AF3-AE0B-8E7605F7A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64" y="5366659"/>
            <a:ext cx="900000" cy="9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4C13D7A-AD4D-534D-8410-6590B997F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1" y="3535233"/>
            <a:ext cx="900000" cy="900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4E5A4EA-3CB9-1F91-7CBA-07DD8AA0303F}"/>
              </a:ext>
            </a:extLst>
          </p:cNvPr>
          <p:cNvSpPr/>
          <p:nvPr/>
        </p:nvSpPr>
        <p:spPr>
          <a:xfrm>
            <a:off x="2766522" y="3539944"/>
            <a:ext cx="1272942" cy="89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Model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3D2B30E-0702-ECB2-FBB4-310CE25A2AF9}"/>
              </a:ext>
            </a:extLst>
          </p:cNvPr>
          <p:cNvSpPr/>
          <p:nvPr/>
        </p:nvSpPr>
        <p:spPr>
          <a:xfrm>
            <a:off x="2762267" y="5454699"/>
            <a:ext cx="3257533" cy="720000"/>
          </a:xfrm>
          <a:prstGeom prst="round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Running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55B19C78-3338-06EA-43FD-74650EBB3383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rot="16200000" flipH="1">
            <a:off x="3387556" y="4451220"/>
            <a:ext cx="1018915" cy="98804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C6BEBDB1-4612-F1C4-699E-C1CAF6D4AA85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rot="5400000">
            <a:off x="4379260" y="4450630"/>
            <a:ext cx="1015844" cy="9922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DF1AEB4-023F-1D8A-8D33-29FAAB2DD52D}"/>
              </a:ext>
            </a:extLst>
          </p:cNvPr>
          <p:cNvCxnSpPr>
            <a:cxnSpLocks/>
            <a:stCxn id="22" idx="3"/>
            <a:endCxn id="10" idx="1"/>
          </p:cNvCxnSpPr>
          <p:nvPr/>
        </p:nvCxnSpPr>
        <p:spPr>
          <a:xfrm>
            <a:off x="4039464" y="3987864"/>
            <a:ext cx="707393" cy="3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6F0426C8-027F-0C1D-3677-C882301C6A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3758" y="3925207"/>
            <a:ext cx="409957" cy="4099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0FF75DD-9C18-DD9F-89A3-E25963B29C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7" y="4667901"/>
            <a:ext cx="659962" cy="61968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4330034-492C-3216-C00C-650FC30ACA3B}"/>
              </a:ext>
            </a:extLst>
          </p:cNvPr>
          <p:cNvSpPr/>
          <p:nvPr/>
        </p:nvSpPr>
        <p:spPr>
          <a:xfrm>
            <a:off x="2762267" y="1406912"/>
            <a:ext cx="3257533" cy="1469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Optimization library</a:t>
            </a: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77549C1-7F24-69B9-87D0-A993929BE897}"/>
              </a:ext>
            </a:extLst>
          </p:cNvPr>
          <p:cNvSpPr/>
          <p:nvPr/>
        </p:nvSpPr>
        <p:spPr>
          <a:xfrm>
            <a:off x="2886824" y="1756515"/>
            <a:ext cx="1440000" cy="468000"/>
          </a:xfrm>
          <a:prstGeom prst="ellipse">
            <a:avLst/>
          </a:prstGeom>
          <a:solidFill>
            <a:srgbClr val="6096E6">
              <a:alpha val="25000"/>
            </a:srgb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783117-4F9A-D659-390A-9C76251FBDC0}"/>
              </a:ext>
            </a:extLst>
          </p:cNvPr>
          <p:cNvSpPr txBox="1"/>
          <p:nvPr/>
        </p:nvSpPr>
        <p:spPr>
          <a:xfrm>
            <a:off x="3102823" y="1843067"/>
            <a:ext cx="100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u="sng" dirty="0"/>
              <a:t>Parallel</a:t>
            </a:r>
            <a:endParaRPr lang="zh-CN" altLang="en-US" sz="1200" b="1" i="1" u="sng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A2E58D0-6B62-1657-F6FD-9DB9926826AA}"/>
              </a:ext>
            </a:extLst>
          </p:cNvPr>
          <p:cNvSpPr/>
          <p:nvPr/>
        </p:nvSpPr>
        <p:spPr>
          <a:xfrm>
            <a:off x="4452835" y="1767229"/>
            <a:ext cx="1440000" cy="468000"/>
          </a:xfrm>
          <a:prstGeom prst="ellipse">
            <a:avLst/>
          </a:prstGeom>
          <a:solidFill>
            <a:srgbClr val="FFE5BF"/>
          </a:solidFill>
          <a:ln w="38100">
            <a:solidFill>
              <a:srgbClr val="AA65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D958EC6-3567-4A74-F9FD-6526D88C0D8D}"/>
              </a:ext>
            </a:extLst>
          </p:cNvPr>
          <p:cNvSpPr txBox="1"/>
          <p:nvPr/>
        </p:nvSpPr>
        <p:spPr>
          <a:xfrm>
            <a:off x="4672544" y="1857229"/>
            <a:ext cx="1008000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I/O</a:t>
            </a:r>
            <a:endParaRPr lang="zh-CN" altLang="en-US" sz="1200" b="1" i="1" u="sng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F4AE50A2-8B01-1452-6F14-F5B9C3B68296}"/>
              </a:ext>
            </a:extLst>
          </p:cNvPr>
          <p:cNvSpPr/>
          <p:nvPr/>
        </p:nvSpPr>
        <p:spPr>
          <a:xfrm>
            <a:off x="2886824" y="2311743"/>
            <a:ext cx="1440000" cy="468000"/>
          </a:xfrm>
          <a:prstGeom prst="ellipse">
            <a:avLst/>
          </a:prstGeom>
          <a:solidFill>
            <a:srgbClr val="FAD7DC"/>
          </a:solidFill>
          <a:ln w="38100">
            <a:solidFill>
              <a:srgbClr val="94122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E73BD8F-A4A1-EDA3-2679-44EF39D1BD41}"/>
              </a:ext>
            </a:extLst>
          </p:cNvPr>
          <p:cNvSpPr txBox="1"/>
          <p:nvPr/>
        </p:nvSpPr>
        <p:spPr>
          <a:xfrm>
            <a:off x="3039200" y="2401641"/>
            <a:ext cx="1135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Computation</a:t>
            </a:r>
            <a:endParaRPr lang="zh-CN" altLang="en-US" sz="1200" b="1" i="1" u="sng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5E8F9A47-EAB6-CFC1-3DB6-43D791BAFE96}"/>
              </a:ext>
            </a:extLst>
          </p:cNvPr>
          <p:cNvSpPr/>
          <p:nvPr/>
        </p:nvSpPr>
        <p:spPr>
          <a:xfrm>
            <a:off x="4452108" y="2320969"/>
            <a:ext cx="1440000" cy="468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226E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9BE0272-4C83-0589-9D7F-595735B6F299}"/>
              </a:ext>
            </a:extLst>
          </p:cNvPr>
          <p:cNvSpPr txBox="1"/>
          <p:nvPr/>
        </p:nvSpPr>
        <p:spPr>
          <a:xfrm>
            <a:off x="4489877" y="2410414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i="1" u="sng" dirty="0"/>
              <a:t>Communication</a:t>
            </a:r>
            <a:endParaRPr lang="zh-CN" altLang="en-US" sz="1200" b="1" i="1" u="sng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CAC0954-F9A6-9965-76AE-93941BBD7B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3" y="1695229"/>
            <a:ext cx="954000" cy="900000"/>
          </a:xfrm>
          <a:prstGeom prst="rect">
            <a:avLst/>
          </a:prstGeom>
        </p:spPr>
      </p:pic>
      <p:sp>
        <p:nvSpPr>
          <p:cNvPr id="49" name="左大括号 48">
            <a:extLst>
              <a:ext uri="{FF2B5EF4-FFF2-40B4-BE49-F238E27FC236}">
                <a16:creationId xmlns:a16="http://schemas.microsoft.com/office/drawing/2014/main" id="{FA181D4A-5FD6-4813-3741-26F14E42688E}"/>
              </a:ext>
            </a:extLst>
          </p:cNvPr>
          <p:cNvSpPr/>
          <p:nvPr/>
        </p:nvSpPr>
        <p:spPr>
          <a:xfrm>
            <a:off x="2494799" y="1695229"/>
            <a:ext cx="196741" cy="101494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3FF15C34-3AEC-00CC-0730-7F4DD5B6C724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flipV="1">
            <a:off x="1956864" y="4435233"/>
            <a:ext cx="7247" cy="931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D6A8534C-CA2D-DF7A-D0B1-3CA22E1A095C}"/>
              </a:ext>
            </a:extLst>
          </p:cNvPr>
          <p:cNvSpPr/>
          <p:nvPr/>
        </p:nvSpPr>
        <p:spPr>
          <a:xfrm>
            <a:off x="-165446" y="1917843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Developer</a:t>
            </a:r>
            <a:endParaRPr lang="zh-CN" altLang="en-US" sz="2200" b="1" i="1" dirty="0">
              <a:latin typeface="+mj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3BD48CD-4BC6-90CE-4590-1ED4CA9D3DE2}"/>
              </a:ext>
            </a:extLst>
          </p:cNvPr>
          <p:cNvSpPr/>
          <p:nvPr/>
        </p:nvSpPr>
        <p:spPr>
          <a:xfrm>
            <a:off x="-165446" y="3776210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Deployer</a:t>
            </a:r>
            <a:endParaRPr lang="zh-CN" altLang="en-US" sz="2200" b="1" i="1" dirty="0">
              <a:latin typeface="+mj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CDEC090-F355-7C57-3D15-8F855552E78B}"/>
              </a:ext>
            </a:extLst>
          </p:cNvPr>
          <p:cNvSpPr/>
          <p:nvPr/>
        </p:nvSpPr>
        <p:spPr>
          <a:xfrm>
            <a:off x="-165446" y="5590891"/>
            <a:ext cx="1876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i="1" dirty="0">
                <a:latin typeface="+mj-lt"/>
              </a:rPr>
              <a:t>Maintainer</a:t>
            </a:r>
            <a:endParaRPr lang="zh-CN" altLang="en-US" sz="2200" b="1" i="1" dirty="0">
              <a:latin typeface="+mj-lt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477B5C1-106A-49B5-0072-77F50A6127ED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391034" y="2876392"/>
            <a:ext cx="0" cy="1059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箭头: 右 60">
            <a:extLst>
              <a:ext uri="{FF2B5EF4-FFF2-40B4-BE49-F238E27FC236}">
                <a16:creationId xmlns:a16="http://schemas.microsoft.com/office/drawing/2014/main" id="{7B5492F7-673F-6DFC-4027-2AE22588002A}"/>
              </a:ext>
            </a:extLst>
          </p:cNvPr>
          <p:cNvSpPr/>
          <p:nvPr/>
        </p:nvSpPr>
        <p:spPr>
          <a:xfrm>
            <a:off x="6173547" y="2014682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0FFDB187-53D4-00BC-75F0-D4908A4ADC93}"/>
              </a:ext>
            </a:extLst>
          </p:cNvPr>
          <p:cNvSpPr/>
          <p:nvPr/>
        </p:nvSpPr>
        <p:spPr>
          <a:xfrm>
            <a:off x="6864553" y="1878159"/>
            <a:ext cx="1924632" cy="635108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Bottleneck identification</a:t>
            </a:r>
            <a:endParaRPr lang="zh-CN" altLang="en-US" sz="20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0D5F6F4-FE57-2741-68A4-7ACA5B58F7BE}"/>
              </a:ext>
            </a:extLst>
          </p:cNvPr>
          <p:cNvSpPr/>
          <p:nvPr/>
        </p:nvSpPr>
        <p:spPr>
          <a:xfrm>
            <a:off x="7240710" y="1239695"/>
            <a:ext cx="117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8300"/>
            <a:r>
              <a:rPr lang="en-US" altLang="zh-CN" sz="24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endParaRPr lang="zh-CN" altLang="en-US" sz="24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" name="箭头: 右 91">
            <a:extLst>
              <a:ext uri="{FF2B5EF4-FFF2-40B4-BE49-F238E27FC236}">
                <a16:creationId xmlns:a16="http://schemas.microsoft.com/office/drawing/2014/main" id="{85588056-9BCF-9D2E-24D0-6182BAD791D0}"/>
              </a:ext>
            </a:extLst>
          </p:cNvPr>
          <p:cNvSpPr/>
          <p:nvPr/>
        </p:nvSpPr>
        <p:spPr>
          <a:xfrm>
            <a:off x="6172176" y="3797215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3" name="箭头: 右 92">
            <a:extLst>
              <a:ext uri="{FF2B5EF4-FFF2-40B4-BE49-F238E27FC236}">
                <a16:creationId xmlns:a16="http://schemas.microsoft.com/office/drawing/2014/main" id="{B9DA9308-6039-D0A7-392F-A4034C1E9EDC}"/>
              </a:ext>
            </a:extLst>
          </p:cNvPr>
          <p:cNvSpPr/>
          <p:nvPr/>
        </p:nvSpPr>
        <p:spPr>
          <a:xfrm>
            <a:off x="6173547" y="5628513"/>
            <a:ext cx="540000" cy="3600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endParaRPr lang="zh-CN" altLang="en-US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2F88D9C3-4337-3C71-644D-96CC259837B4}"/>
              </a:ext>
            </a:extLst>
          </p:cNvPr>
          <p:cNvSpPr/>
          <p:nvPr/>
        </p:nvSpPr>
        <p:spPr>
          <a:xfrm>
            <a:off x="6864552" y="3654811"/>
            <a:ext cx="1924633" cy="635108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Optimization selection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B54C39E-42CC-FDC2-1E5A-5815AC35B5D1}"/>
              </a:ext>
            </a:extLst>
          </p:cNvPr>
          <p:cNvSpPr/>
          <p:nvPr/>
        </p:nvSpPr>
        <p:spPr>
          <a:xfrm>
            <a:off x="6864552" y="5486109"/>
            <a:ext cx="1924633" cy="635108"/>
          </a:xfrm>
          <a:prstGeom prst="rect">
            <a:avLst/>
          </a:prstGeom>
          <a:solidFill>
            <a:srgbClr val="58B6E5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Real-time</a:t>
            </a:r>
          </a:p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</a:t>
            </a:r>
            <a:endParaRPr lang="zh-CN" alt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8989-A6FB-3B92-A312-CB9CB3F5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F7486B1-2C17-02D6-7BE7-92AF3C32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Limitations</a:t>
            </a:r>
            <a:endParaRPr lang="zh-CN" altLang="en-US" sz="2800" dirty="0"/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D5C2F632-0EB8-85B8-E8E7-979D495F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71" y="6463877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 dirty="0"/>
          </a:p>
        </p:txBody>
      </p:sp>
      <p:graphicFrame>
        <p:nvGraphicFramePr>
          <p:cNvPr id="23" name="内容占位符 22">
            <a:extLst>
              <a:ext uri="{FF2B5EF4-FFF2-40B4-BE49-F238E27FC236}">
                <a16:creationId xmlns:a16="http://schemas.microsoft.com/office/drawing/2014/main" id="{91980721-13CC-AA83-D7FE-F232AB570D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6681962"/>
              </p:ext>
            </p:extLst>
          </p:nvPr>
        </p:nvGraphicFramePr>
        <p:xfrm>
          <a:off x="1443990" y="1420680"/>
          <a:ext cx="9304020" cy="468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005">
                  <a:extLst>
                    <a:ext uri="{9D8B030D-6E8A-4147-A177-3AD203B41FA5}">
                      <a16:colId xmlns:a16="http://schemas.microsoft.com/office/drawing/2014/main" val="1283495688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113675178"/>
                    </a:ext>
                  </a:extLst>
                </a:gridCol>
                <a:gridCol w="2350120">
                  <a:extLst>
                    <a:ext uri="{9D8B030D-6E8A-4147-A177-3AD203B41FA5}">
                      <a16:colId xmlns:a16="http://schemas.microsoft.com/office/drawing/2014/main" val="1307447146"/>
                    </a:ext>
                  </a:extLst>
                </a:gridCol>
                <a:gridCol w="2427620">
                  <a:extLst>
                    <a:ext uri="{9D8B030D-6E8A-4147-A177-3AD203B41FA5}">
                      <a16:colId xmlns:a16="http://schemas.microsoft.com/office/drawing/2014/main" val="68207450"/>
                    </a:ext>
                  </a:extLst>
                </a:gridCol>
              </a:tblGrid>
              <a:tr h="6443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01204"/>
                  </a:ext>
                </a:extLst>
              </a:tr>
              <a:tr h="101089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55259"/>
                  </a:ext>
                </a:extLst>
              </a:tr>
              <a:tr h="10108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49564"/>
                  </a:ext>
                </a:extLst>
              </a:tr>
              <a:tr h="101089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90036"/>
                  </a:ext>
                </a:extLst>
              </a:tr>
              <a:tr h="101089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rgbClr val="F9CFC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rgbClr val="F9CFC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rgbClr val="F9CFC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9CFC6"/>
                        </a:solidFill>
                      </a:endParaRPr>
                    </a:p>
                  </a:txBody>
                  <a:tcPr>
                    <a:solidFill>
                      <a:srgbClr val="F9C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07786"/>
                  </a:ext>
                </a:extLst>
              </a:tr>
            </a:tbl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1644E01E-E849-4DB6-A42D-8D51A1D19E05}"/>
              </a:ext>
            </a:extLst>
          </p:cNvPr>
          <p:cNvSpPr/>
          <p:nvPr/>
        </p:nvSpPr>
        <p:spPr>
          <a:xfrm>
            <a:off x="3881997" y="2648693"/>
            <a:ext cx="1982401" cy="8640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NimbusRomNo9L-Medi"/>
              </a:rPr>
              <a:t>Fine-grained profiling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7661C989-000D-4398-8867-80EA4935C824}"/>
              </a:ext>
            </a:extLst>
          </p:cNvPr>
          <p:cNvSpPr/>
          <p:nvPr/>
        </p:nvSpPr>
        <p:spPr>
          <a:xfrm>
            <a:off x="3857344" y="4174313"/>
            <a:ext cx="1982402" cy="8640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NimbusRomNo9L-Medi"/>
              </a:rPr>
              <a:t>Continuous profiling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40E100-D6AF-6269-3F83-C482DFB11707}"/>
              </a:ext>
            </a:extLst>
          </p:cNvPr>
          <p:cNvSpPr/>
          <p:nvPr/>
        </p:nvSpPr>
        <p:spPr>
          <a:xfrm>
            <a:off x="1688354" y="2258438"/>
            <a:ext cx="1924632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Bottleneck identification</a:t>
            </a:r>
            <a:endParaRPr lang="zh-CN" altLang="en-US" sz="20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7A36B0-549A-0D0D-969B-05700AB444A3}"/>
              </a:ext>
            </a:extLst>
          </p:cNvPr>
          <p:cNvSpPr/>
          <p:nvPr/>
        </p:nvSpPr>
        <p:spPr>
          <a:xfrm>
            <a:off x="1688353" y="3285758"/>
            <a:ext cx="1924633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Optimization selection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D88C25A-1069-D7F6-6108-F2378A57C21F}"/>
              </a:ext>
            </a:extLst>
          </p:cNvPr>
          <p:cNvSpPr/>
          <p:nvPr/>
        </p:nvSpPr>
        <p:spPr>
          <a:xfrm>
            <a:off x="1688353" y="4313078"/>
            <a:ext cx="1924633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Real-time</a:t>
            </a:r>
          </a:p>
          <a:p>
            <a:pPr algn="ctr" defTabSz="914454"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</a:t>
            </a:r>
            <a:endParaRPr lang="zh-CN" alt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9DD98DC-0F74-B203-4AD4-BDDC2B2B841B}"/>
              </a:ext>
            </a:extLst>
          </p:cNvPr>
          <p:cNvSpPr/>
          <p:nvPr/>
        </p:nvSpPr>
        <p:spPr>
          <a:xfrm>
            <a:off x="6103192" y="2648693"/>
            <a:ext cx="2124000" cy="8640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NimbusRomNo9L-Medi"/>
              </a:rPr>
              <a:t>Comprehensive analysis</a:t>
            </a:r>
            <a:endParaRPr lang="zh-CN" altLang="en-US" sz="2400" dirty="0">
              <a:solidFill>
                <a:schemeClr val="tx1"/>
              </a:solidFill>
              <a:latin typeface="NimbusRomNo9L-Medi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B347F22-B788-5FCC-C25A-D6925EBF7879}"/>
              </a:ext>
            </a:extLst>
          </p:cNvPr>
          <p:cNvSpPr/>
          <p:nvPr/>
        </p:nvSpPr>
        <p:spPr>
          <a:xfrm>
            <a:off x="8572959" y="3146993"/>
            <a:ext cx="1982401" cy="86400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NimbusRomNo9L-Medi"/>
              </a:rPr>
              <a:t>Optimization</a:t>
            </a: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latin typeface="NimbusRomNo9L-Medi"/>
              </a:rPr>
              <a:t>guidance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2EF5C19-9152-3C98-154D-60638DCE6995}"/>
              </a:ext>
            </a:extLst>
          </p:cNvPr>
          <p:cNvSpPr/>
          <p:nvPr/>
        </p:nvSpPr>
        <p:spPr>
          <a:xfrm>
            <a:off x="3982263" y="1477591"/>
            <a:ext cx="1781871" cy="509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Profiling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1CE77C5-404E-AF08-04B3-F1798B6F4577}"/>
              </a:ext>
            </a:extLst>
          </p:cNvPr>
          <p:cNvSpPr/>
          <p:nvPr/>
        </p:nvSpPr>
        <p:spPr>
          <a:xfrm>
            <a:off x="6276600" y="1477589"/>
            <a:ext cx="1777187" cy="509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Analysis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0908A28-EBF3-3683-A41C-3204718209B4}"/>
              </a:ext>
            </a:extLst>
          </p:cNvPr>
          <p:cNvSpPr/>
          <p:nvPr/>
        </p:nvSpPr>
        <p:spPr>
          <a:xfrm>
            <a:off x="8675565" y="1477590"/>
            <a:ext cx="1777187" cy="509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Optimization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FE01427-328F-BD19-C6CA-756E143290F9}"/>
              </a:ext>
            </a:extLst>
          </p:cNvPr>
          <p:cNvSpPr/>
          <p:nvPr/>
        </p:nvSpPr>
        <p:spPr>
          <a:xfrm>
            <a:off x="3616593" y="5297626"/>
            <a:ext cx="2494910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profiling overhead</a:t>
            </a:r>
            <a:endParaRPr lang="zh-CN" altLang="en-US" sz="2000" b="1" i="1" kern="0" dirty="0"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FD6192E-FC25-9FF9-8066-BEC8EF712F6B}"/>
              </a:ext>
            </a:extLst>
          </p:cNvPr>
          <p:cNvSpPr/>
          <p:nvPr/>
        </p:nvSpPr>
        <p:spPr>
          <a:xfrm>
            <a:off x="5917737" y="5296591"/>
            <a:ext cx="2494910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Partial bottleneck analysis</a:t>
            </a:r>
            <a:endParaRPr lang="zh-CN" altLang="en-US" sz="2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13B5DC2-0C41-3240-C461-E7D5F60E7D97}"/>
              </a:ext>
            </a:extLst>
          </p:cNvPr>
          <p:cNvSpPr/>
          <p:nvPr/>
        </p:nvSpPr>
        <p:spPr>
          <a:xfrm>
            <a:off x="8214158" y="5302016"/>
            <a:ext cx="2700000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</a:t>
            </a:r>
          </a:p>
          <a:p>
            <a:pPr algn="ctr" defTabSz="914454">
              <a:defRPr/>
            </a:pPr>
            <a:r>
              <a:rPr lang="en-US" altLang="zh-CN" sz="20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optimization scope</a:t>
            </a:r>
            <a:endParaRPr lang="zh-CN" altLang="en-US" sz="2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324AFA8-4731-A4F5-D4EC-2DD1B611A09C}"/>
              </a:ext>
            </a:extLst>
          </p:cNvPr>
          <p:cNvSpPr/>
          <p:nvPr/>
        </p:nvSpPr>
        <p:spPr>
          <a:xfrm>
            <a:off x="1403212" y="5320910"/>
            <a:ext cx="2494910" cy="635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54">
              <a:defRPr/>
            </a:pPr>
            <a:r>
              <a:rPr lang="en-US" altLang="zh-CN" sz="2000" b="1" i="1" kern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Limitations</a:t>
            </a:r>
            <a:endParaRPr lang="zh-CN" altLang="en-US" sz="2000" b="1" i="1" kern="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2_Office 主题​​">
  <a:themeElements>
    <a:clrScheme name="自定义 3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070C0"/>
      </a:hlink>
      <a:folHlink>
        <a:srgbClr val="0070C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1D5E7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等线" panose="02010600030101010101" pitchFamily="2" charset="-122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12155</TotalTime>
  <Words>1434</Words>
  <Application>Microsoft Macintosh PowerPoint</Application>
  <PresentationFormat>宽屏</PresentationFormat>
  <Paragraphs>773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等线</vt:lpstr>
      <vt:lpstr>微软雅黑</vt:lpstr>
      <vt:lpstr>NimbusRomNo9L-Medi</vt:lpstr>
      <vt:lpstr>Times New Roman Regular</vt:lpstr>
      <vt:lpstr>Arial</vt:lpstr>
      <vt:lpstr>Calibri</vt:lpstr>
      <vt:lpstr>Gadugi</vt:lpstr>
      <vt:lpstr>Lato</vt:lpstr>
      <vt:lpstr>Rockwell</vt:lpstr>
      <vt:lpstr>Times New Roman</vt:lpstr>
      <vt:lpstr>Trebuchet MS</vt:lpstr>
      <vt:lpstr>Wingdings</vt:lpstr>
      <vt:lpstr>2_Office 主题​​</vt:lpstr>
      <vt:lpstr>Office 主题​​</vt:lpstr>
      <vt:lpstr>Accelerating Model Training on Ascend Chips: An  Industrial System for Profiling, Analysis and Optimization</vt:lpstr>
      <vt:lpstr>Outline</vt:lpstr>
      <vt:lpstr>Outline</vt:lpstr>
      <vt:lpstr>Different Roles in Model Training</vt:lpstr>
      <vt:lpstr>PowerPoint 演示文稿</vt:lpstr>
      <vt:lpstr>PowerPoint 演示文稿</vt:lpstr>
      <vt:lpstr>PowerPoint 演示文稿</vt:lpstr>
      <vt:lpstr>Different Roles in Model Training</vt:lpstr>
      <vt:lpstr>Limitations</vt:lpstr>
      <vt:lpstr>Different Roles in Model Training</vt:lpstr>
      <vt:lpstr>Outline</vt:lpstr>
      <vt:lpstr>Comparison of NPU and GPU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Coarse-to-fine Profiling</vt:lpstr>
      <vt:lpstr>Hermes System Design</vt:lpstr>
      <vt:lpstr>Inter-operator Analysis</vt:lpstr>
      <vt:lpstr>I/O Analysis</vt:lpstr>
      <vt:lpstr>CPU Analysis</vt:lpstr>
      <vt:lpstr>Computation Analysis</vt:lpstr>
      <vt:lpstr>Communication Analysis</vt:lpstr>
      <vt:lpstr>Hermes System Design</vt:lpstr>
      <vt:lpstr>Bottleneck Cause-Optimization Match</vt:lpstr>
      <vt:lpstr>Lessons</vt:lpstr>
      <vt:lpstr>Outline</vt:lpstr>
      <vt:lpstr>Iterative Optimization Development for PanGu-α </vt:lpstr>
      <vt:lpstr>Deployment Optimization Experience</vt:lpstr>
      <vt:lpstr>Performance Fluctuation Optimization</vt:lpstr>
      <vt:lpstr>Outline</vt:lpstr>
      <vt:lpstr>Conclusion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Operator Performance Potential for the Ascend Architecture</dc:title>
  <dc:creator>宇航 周</dc:creator>
  <cp:lastModifiedBy>王梓博</cp:lastModifiedBy>
  <cp:revision>461</cp:revision>
  <dcterms:created xsi:type="dcterms:W3CDTF">2025-03-10T02:18:56Z</dcterms:created>
  <dcterms:modified xsi:type="dcterms:W3CDTF">2025-07-12T00:07:29Z</dcterms:modified>
</cp:coreProperties>
</file>